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56" r:id="rId3"/>
    <p:sldId id="261" r:id="rId4"/>
    <p:sldId id="263" r:id="rId6"/>
    <p:sldId id="262" r:id="rId7"/>
  </p:sldIdLst>
  <p:sldSz cx="7555865" cy="10692130"/>
  <p:notesSz cx="6858000" cy="9144000"/>
  <p:custDataLst>
    <p:tags r:id="rId1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E0E0C"/>
    <a:srgbClr val="008F57"/>
    <a:srgbClr val="54A151"/>
    <a:srgbClr val="F1F2ED"/>
    <a:srgbClr val="0043B2"/>
    <a:srgbClr val="3CBDFF"/>
    <a:srgbClr val="73442D"/>
    <a:srgbClr val="4E341D"/>
    <a:srgbClr val="ED3710"/>
    <a:srgbClr val="EEBA0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DDC0D4A-9344-4CA9-9205-F00B2F834179}" styleName="表样式 1 17">
    <a:wholeTbl>
      <a:tcTxStyle>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w="9525" cmpd="sng">
              <a:solidFill>
                <a:schemeClr val="dk1"/>
              </a:solidFill>
              <a:prstDash val="solid"/>
            </a:ln>
          </a:insideV>
        </a:tcBdr>
        <a:fill>
          <a:solidFill>
            <a:srgbClr val="FFFFFF"/>
          </a:solidFill>
        </a:fill>
      </a:tcStyle>
    </a:wholeTbl>
    <a:band1H>
      <a:tcStyle>
        <a:tcBdr/>
        <a:fill>
          <a:solidFill>
            <a:schemeClr val="dk1">
              <a:lumMod val="20000"/>
              <a:lumOff val="80000"/>
            </a:schemeClr>
          </a:solidFill>
        </a:fill>
      </a:tcStyle>
    </a:band1H>
    <a:band1V>
      <a:tcStyle>
        <a:tcBdr/>
        <a:fill>
          <a:solidFill>
            <a:srgbClr val="FFFFFF"/>
          </a:solidFill>
        </a:fill>
      </a:tcStyle>
    </a:band1V>
    <a:band2V>
      <a:tcStyle>
        <a:tcBdr/>
        <a:fill>
          <a:solidFill>
            <a:schemeClr val="dk1">
              <a:lumMod val="20000"/>
              <a:lumOff val="80000"/>
            </a:schemeClr>
          </a:solidFill>
        </a:fill>
      </a:tcStyle>
    </a:band2V>
    <a:la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chemeClr val="dk1">
              <a:lumMod val="20000"/>
              <a:lumOff val="80000"/>
            </a:schemeClr>
          </a:solidFill>
        </a:fill>
      </a:tcStyle>
    </a:lastCol>
    <a:firstCol>
      <a:tcTxStyle b="on">
        <a:fontRef idx="none">
          <a:srgbClr val="08090C"/>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w="9525" cmpd="sng">
              <a:solidFill>
                <a:schemeClr val="dk1"/>
              </a:solidFill>
              <a:prstDash val="solid"/>
            </a:ln>
          </a:insideH>
          <a:insideV>
            <a:ln>
              <a:noFill/>
            </a:ln>
          </a:insideV>
        </a:tcBdr>
        <a:fill>
          <a:solidFill>
            <a:srgbClr val="FFFFFF"/>
          </a:solidFill>
        </a:fill>
      </a:tcStyle>
    </a:firstCol>
    <a:lastRow>
      <a:tcTxStyle b="on">
        <a:fontRef idx="none">
          <a:srgbClr val="000000"/>
        </a:fontRef>
      </a:tcTxStyle>
      <a:tcStyle>
        <a:tcBdr>
          <a:left>
            <a:ln w="9525" cmpd="sng">
              <a:solidFill>
                <a:schemeClr val="dk1"/>
              </a:solidFill>
              <a:prstDash val="solid"/>
            </a:ln>
          </a:left>
          <a:right>
            <a:ln w="9525" cmpd="sng">
              <a:solidFill>
                <a:schemeClr val="dk1"/>
              </a:solidFill>
              <a:prstDash val="solid"/>
            </a:ln>
          </a:right>
          <a:top>
            <a:ln w="9525" cmpd="sng">
              <a:solidFill>
                <a:schemeClr val="dk1"/>
              </a:solidFill>
              <a:prstDash val="solid"/>
            </a:ln>
          </a:top>
          <a:bottom>
            <a:ln w="9525" cmpd="sng">
              <a:solidFill>
                <a:schemeClr val="dk1"/>
              </a:solidFill>
              <a:prstDash val="solid"/>
            </a:ln>
          </a:bottom>
          <a:insideH>
            <a:ln>
              <a:noFill/>
            </a:ln>
          </a:insideH>
          <a:insideV>
            <a:ln>
              <a:noFill/>
            </a:ln>
          </a:insideV>
        </a:tcBdr>
        <a:fill>
          <a:solidFill>
            <a:srgbClr val="FFFFFF"/>
          </a:solidFill>
        </a:fill>
      </a:tcStyle>
    </a:la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viewProps" Target="viewProps.xml"/><Relationship Id="rId8" Type="http://schemas.openxmlformats.org/officeDocument/2006/relationships/presProps" Target="presProps.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1" Type="http://schemas.openxmlformats.org/officeDocument/2006/relationships/tags" Target="tags/tag8.xml"/><Relationship Id="rId10" Type="http://schemas.openxmlformats.org/officeDocument/2006/relationships/tableStyles" Target="tableStyles.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338565" y="1143000"/>
            <a:ext cx="2180871"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4.png"/><Relationship Id="rId6" Type="http://schemas.openxmlformats.org/officeDocument/2006/relationships/image" Target="../media/image3.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tags" Target="../tags/tag6.xml"/><Relationship Id="rId2" Type="http://schemas.openxmlformats.org/officeDocument/2006/relationships/image" Target="../media/image2.pn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7.xml"/><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sp>
        <p:nvSpPr>
          <p:cNvPr id="29" name="文本框 28"/>
          <p:cNvSpPr txBox="1"/>
          <p:nvPr/>
        </p:nvSpPr>
        <p:spPr>
          <a:xfrm>
            <a:off x="272415" y="1237615"/>
            <a:ext cx="6561455" cy="337185"/>
          </a:xfrm>
          <a:prstGeom prst="rect">
            <a:avLst/>
          </a:prstGeom>
          <a:noFill/>
        </p:spPr>
        <p:txBody>
          <a:bodyPr wrap="square" rtlCol="0">
            <a:spAutoFit/>
          </a:bodyPr>
          <a:p>
            <a:r>
              <a:rPr lang="en-US" altLang="zh-CN" sz="1600" b="1">
                <a:latin typeface="微软雅黑" panose="020B0503020204020204" charset="-122"/>
                <a:ea typeface="微软雅黑" panose="020B0503020204020204" charset="-122"/>
                <a:cs typeface="Arial" panose="020B0604020202020204" pitchFamily="34" charset="0"/>
              </a:rPr>
              <a:t>450 FEILIANDA 450 Waterproof Coating</a:t>
            </a:r>
            <a:endParaRPr lang="en-US" altLang="zh-CN" sz="1600" b="1">
              <a:latin typeface="微软雅黑" panose="020B0503020204020204" charset="-122"/>
              <a:ea typeface="微软雅黑" panose="020B0503020204020204" charset="-122"/>
              <a:cs typeface="Arial" panose="020B0604020202020204" pitchFamily="34" charset="0"/>
            </a:endParaRPr>
          </a:p>
        </p:txBody>
      </p:sp>
      <p:graphicFrame>
        <p:nvGraphicFramePr>
          <p:cNvPr id="30" name="表格 29"/>
          <p:cNvGraphicFramePr/>
          <p:nvPr>
            <p:custDataLst>
              <p:tags r:id="rId3"/>
            </p:custDataLst>
          </p:nvPr>
        </p:nvGraphicFramePr>
        <p:xfrm>
          <a:off x="373380" y="1912620"/>
          <a:ext cx="6851650" cy="1491615"/>
        </p:xfrm>
        <a:graphic>
          <a:graphicData uri="http://schemas.openxmlformats.org/drawingml/2006/table">
            <a:tbl>
              <a:tblPr firstCol="1" bandCol="1">
                <a:tableStyleId>{FDDC0D4A-9344-4CA9-9205-F00B2F834179}</a:tableStyleId>
              </a:tblPr>
              <a:tblGrid>
                <a:gridCol w="4864100"/>
                <a:gridCol w="1987550"/>
              </a:tblGrid>
              <a:tr h="241935">
                <a:tc gridSpan="2">
                  <a:txBody>
                    <a:bodyPr/>
                    <a:p>
                      <a:pPr>
                        <a:buNone/>
                      </a:pPr>
                      <a:r>
                        <a:rPr lang="en-US" altLang="zh-CN" sz="1000">
                          <a:solidFill>
                            <a:schemeClr val="bg1"/>
                          </a:solidFill>
                          <a:latin typeface="微软雅黑" panose="020B0503020204020204" charset="-122"/>
                          <a:ea typeface="微软雅黑" panose="020B0503020204020204" charset="-122"/>
                        </a:rPr>
                        <a:t>Product Overview and Image</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c hMerge="1">
                  <a:tcPr/>
                </a:tc>
              </a:tr>
              <a:tr h="1125855">
                <a:tc>
                  <a:txBody>
                    <a:bodyPr/>
                    <a:p>
                      <a:pPr indent="0" fontAlgn="auto">
                        <a:lnSpc>
                          <a:spcPts val="1300"/>
                        </a:lnSpc>
                        <a:buNone/>
                      </a:pPr>
                      <a:r>
                        <a:rPr lang="en-US" altLang="zh-CN" sz="900">
                          <a:latin typeface="微软雅黑" panose="020B0503020204020204" charset="-122"/>
                          <a:ea typeface="微软雅黑" panose="020B0503020204020204" charset="-122"/>
                          <a:cs typeface="Arial" panose="020B0604020202020204" pitchFamily="34" charset="0"/>
                          <a:sym typeface="+mn-ea"/>
                        </a:rPr>
                        <a:t>FEILIANDA 450 Waterproof Coating </a:t>
                      </a:r>
                      <a:r>
                        <a:rPr lang="en-US" altLang="zh-CN" sz="900" b="0">
                          <a:latin typeface="微软雅黑" panose="020B0503020204020204" charset="-122"/>
                          <a:ea typeface="微软雅黑" panose="020B0503020204020204" charset="-122"/>
                        </a:rPr>
                        <a:t>is a high-performance water-based waterproof coating designed for long-term waterproofing of various building surfaces. Its formulation contains a high proportion of acrylic emulsion, which significantly improves film formation, elasticity, and adhesion. Suitable for both new construction and renovation projects, it performs excellently in situations requiring reliable moisture resistance and durability.</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txBody>
                  <a:tcPr/>
                </a:tc>
                <a:tc>
                  <a:txBody>
                    <a:bodyPr/>
                    <a:p>
                      <a:pPr>
                        <a:buNone/>
                      </a:pPr>
                      <a:endParaRPr lang="zh-CN" altLang="en-US">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67030" y="4809490"/>
          <a:ext cx="6851650" cy="1491615"/>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Features and Benefits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125855">
                <a:tc>
                  <a:txBody>
                    <a:bodyPr/>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High emulsion content: Enhances coating density and continuity, delivering excellent waterproof performance.</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Excellent elasticity: Accommodates minor structural movement without cracking.</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Strong adhesion: Bonds well with concrete, masonry, wood, metal, and other common substrates.</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UV resistance: Maintains color stability and physical properties under sunlight exposure.</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 Smooth application: Can be easily applied with conventional tools for a uniform surface finish.</a:t>
                      </a: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p>
                      <a:pPr indent="0" fontAlgn="auto">
                        <a:lnSpc>
                          <a:spcPts val="1300"/>
                        </a:lnSpc>
                        <a:buFont typeface="Arial" panose="020B0604020202020204" pitchFamily="34" charset="0"/>
                        <a:buNone/>
                      </a:pP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2" name="表格 31"/>
          <p:cNvGraphicFramePr/>
          <p:nvPr>
            <p:custDataLst>
              <p:tags r:id="rId5"/>
            </p:custDataLst>
          </p:nvPr>
        </p:nvGraphicFramePr>
        <p:xfrm>
          <a:off x="367030" y="7680960"/>
          <a:ext cx="6851650" cy="1491615"/>
        </p:xfrm>
        <a:graphic>
          <a:graphicData uri="http://schemas.openxmlformats.org/drawingml/2006/table">
            <a:tbl>
              <a:tblPr firstCol="1" bandCol="1">
                <a:tableStyleId>{FDDC0D4A-9344-4CA9-9205-F00B2F834179}</a:tableStyleId>
              </a:tblPr>
              <a:tblGrid>
                <a:gridCol w="6851650"/>
              </a:tblGrid>
              <a:tr h="232410">
                <a:tc>
                  <a:txBody>
                    <a:bodyPr/>
                    <a:p>
                      <a:pPr>
                        <a:buNone/>
                      </a:pPr>
                      <a:r>
                        <a:rPr lang="en-US" altLang="zh-CN" sz="1000">
                          <a:solidFill>
                            <a:schemeClr val="bg1"/>
                          </a:solidFill>
                          <a:latin typeface="微软雅黑" panose="020B0503020204020204" charset="-122"/>
                          <a:ea typeface="微软雅黑" panose="020B0503020204020204" charset="-122"/>
                        </a:rPr>
                        <a:t>Uses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1125855">
                <a:tc>
                  <a:txBody>
                    <a:bodyPr/>
                    <a:p>
                      <a:pPr indent="0" fontAlgn="auto">
                        <a:lnSpc>
                          <a:spcPts val="1300"/>
                        </a:lnSpc>
                        <a:buNone/>
                      </a:pPr>
                      <a:r>
                        <a:rPr lang="en-US" altLang="zh-CN" sz="900" b="0">
                          <a:latin typeface="微软雅黑" panose="020B0503020204020204" charset="-122"/>
                          <a:ea typeface="微软雅黑" panose="020B0503020204020204" charset="-122"/>
                        </a:rPr>
                        <a:t>This coating is suitable for waterproofing and protective sealing of roofs and rooftops:</a:t>
                      </a:r>
                      <a:endParaRPr lang="en-US" altLang="zh-CN" sz="900" b="0">
                        <a:latin typeface="微软雅黑" panose="020B0503020204020204" charset="-122"/>
                        <a:ea typeface="微软雅黑" panose="020B0503020204020204" charset="-122"/>
                      </a:endParaRPr>
                    </a:p>
                    <a:p>
                      <a:pPr indent="0" fontAlgn="auto">
                        <a:lnSpc>
                          <a:spcPts val="1300"/>
                        </a:lnSpc>
                        <a:buNone/>
                      </a:pP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 Roofs and balcony platforms</a:t>
                      </a:r>
                      <a:endParaRPr lang="en-US" altLang="zh-CN" sz="900" b="0">
                        <a:latin typeface="微软雅黑" panose="020B0503020204020204" charset="-122"/>
                        <a:ea typeface="微软雅黑" panose="020B0503020204020204" charset="-122"/>
                      </a:endParaRPr>
                    </a:p>
                  </a:txBody>
                  <a:tcPr/>
                </a:tc>
              </a:tr>
            </a:tbl>
          </a:graphicData>
        </a:graphic>
      </p:graphicFrame>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450 approved on Monday, 23 March 2026, 14:05:32 </a:t>
              </a:r>
              <a:r>
                <a:rPr lang="en-US" altLang="zh-CN" sz="800">
                  <a:latin typeface="微软雅黑" panose="020B0503020204020204" charset="-122"/>
                  <a:ea typeface="微软雅黑" panose="020B0503020204020204" charset="-122"/>
                </a:rPr>
                <a:t>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61" y="16161"/>
              <a:ext cx="1407" cy="316"/>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1 of  4</a:t>
              </a:r>
              <a:endParaRPr lang="en-US" altLang="zh-CN" sz="800" b="1">
                <a:latin typeface="微软雅黑" panose="020B0503020204020204" charset="-122"/>
                <a:ea typeface="微软雅黑" panose="020B0503020204020204" charset="-122"/>
              </a:endParaRPr>
            </a:p>
          </p:txBody>
        </p:sp>
      </p:grpSp>
      <p:pic>
        <p:nvPicPr>
          <p:cNvPr id="2" name="图片 1" descr="450大桶"/>
          <p:cNvPicPr>
            <a:picLocks noChangeAspect="1"/>
          </p:cNvPicPr>
          <p:nvPr/>
        </p:nvPicPr>
        <p:blipFill>
          <a:blip r:embed="rId6"/>
          <a:stretch>
            <a:fillRect/>
          </a:stretch>
        </p:blipFill>
        <p:spPr>
          <a:xfrm>
            <a:off x="5338445" y="2281555"/>
            <a:ext cx="1682750" cy="1682750"/>
          </a:xfrm>
          <a:prstGeom prst="rect">
            <a:avLst/>
          </a:prstGeom>
        </p:spPr>
      </p:pic>
      <p:pic>
        <p:nvPicPr>
          <p:cNvPr id="3" name="图片 2" descr="450小罐-白"/>
          <p:cNvPicPr>
            <a:picLocks noChangeAspect="1"/>
          </p:cNvPicPr>
          <p:nvPr/>
        </p:nvPicPr>
        <p:blipFill>
          <a:blip r:embed="rId7"/>
          <a:stretch>
            <a:fillRect/>
          </a:stretch>
        </p:blipFill>
        <p:spPr>
          <a:xfrm>
            <a:off x="6209665" y="3050540"/>
            <a:ext cx="904875" cy="9048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2" name="表格 1"/>
          <p:cNvGraphicFramePr/>
          <p:nvPr>
            <p:custDataLst>
              <p:tags r:id="rId3"/>
            </p:custDataLst>
          </p:nvPr>
        </p:nvGraphicFramePr>
        <p:xfrm>
          <a:off x="373380" y="1416050"/>
          <a:ext cx="6851650" cy="303276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Typical Properties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300"/>
                        </a:lnSpc>
                        <a:buNone/>
                      </a:pPr>
                      <a:r>
                        <a:rPr lang="en-US" altLang="zh-CN" sz="900" b="0">
                          <a:latin typeface="微软雅黑" panose="020B0503020204020204" charset="-122"/>
                          <a:ea typeface="微软雅黑" panose="020B0503020204020204" charset="-122"/>
                        </a:rPr>
                        <a:t>Sizes:</a:t>
                      </a:r>
                      <a:endParaRPr lang="en-US" altLang="zh-CN" sz="900" b="0">
                        <a:latin typeface="微软雅黑" panose="020B0503020204020204" charset="-122"/>
                        <a:ea typeface="微软雅黑" panose="020B0503020204020204" charset="-122"/>
                      </a:endParaRPr>
                    </a:p>
                    <a:p>
                      <a:pPr indent="0" fontAlgn="auto">
                        <a:lnSpc>
                          <a:spcPts val="1300"/>
                        </a:lnSpc>
                        <a:buNone/>
                      </a:pPr>
                      <a:r>
                        <a:rPr lang="en-US" altLang="zh-CN" sz="900" b="0">
                          <a:latin typeface="微软雅黑" panose="020B0503020204020204" charset="-122"/>
                          <a:ea typeface="微软雅黑" panose="020B0503020204020204" charset="-122"/>
                        </a:rPr>
                        <a:t>This product is packaged in drums, with sales packaging specifications available in four sizes: 0.5KG / 5KG / 10KG / 20KG.</a:t>
                      </a:r>
                      <a:endParaRPr lang="en-US" altLang="zh-CN" sz="900" b="0">
                        <a:latin typeface="微软雅黑" panose="020B0503020204020204" charset="-122"/>
                        <a:ea typeface="微软雅黑" panose="020B0503020204020204" charset="-122"/>
                      </a:endParaRPr>
                    </a:p>
                  </a:txBody>
                  <a:tcPr/>
                </a:tc>
              </a:tr>
              <a:tr h="256540">
                <a:tc>
                  <a:txBody>
                    <a:bodyPr/>
                    <a:p>
                      <a:pPr>
                        <a:buNone/>
                      </a:pPr>
                      <a:r>
                        <a:rPr lang="en-US" altLang="zh-CN" sz="900" b="0">
                          <a:latin typeface="微软雅黑" panose="020B0503020204020204" charset="-122"/>
                          <a:ea typeface="微软雅黑" panose="020B0503020204020204" charset="-122"/>
                        </a:rPr>
                        <a:t>Available Colors:</a:t>
                      </a: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endParaRPr lang="en-US" altLang="zh-CN" sz="900" b="0">
                        <a:latin typeface="微软雅黑" panose="020B0503020204020204" charset="-122"/>
                        <a:ea typeface="微软雅黑" panose="020B0503020204020204" charset="-122"/>
                      </a:endParaRPr>
                    </a:p>
                    <a:p>
                      <a:pPr>
                        <a:buNone/>
                      </a:pPr>
                      <a:r>
                        <a:rPr lang="en-US" altLang="zh-CN" sz="900" b="0">
                          <a:latin typeface="微软雅黑" panose="020B0503020204020204" charset="-122"/>
                          <a:ea typeface="微软雅黑" panose="020B0503020204020204" charset="-122"/>
                        </a:rPr>
                        <a:t>    Black                White                 Blue                 Gray</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sym typeface="+mn-ea"/>
                        </a:rPr>
                        <a:t>Clean Up:</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Skin Contact: Immediately wash thoroughly with soap and plenty of warm water. Avoid using solvents or harsh chemicals on skin. If irritation persists, seek medical advice.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Eye Contact: Rinse eyes cautiously with clean running water for at least 15 minutes, lifting upper and lower eyelids occasionally. Remove contact lenses if present and easy to do. Seek immediate medical attention.</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Application Methods: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Brush coating (for precision areas and corners)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Roller coating (for large flat surfaces)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Spray coating (using airless or pneumatic spray equipment for uniform coverage</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Drying Time:</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Initial Set / Touch Dry: 2–4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Walkable: 24 hours</a:t>
                      </a:r>
                      <a:endParaRPr lang="en-US" altLang="zh-CN" sz="900" b="0">
                        <a:latin typeface="微软雅黑" panose="020B0503020204020204" charset="-122"/>
                        <a:ea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rPr>
                        <a:t>Full Chemical &amp; Mechanical Cure: 2–5 days</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Note: These times vary with temperature, humidity, and layer thickness.</a:t>
                      </a:r>
                      <a:endParaRPr lang="en-US" altLang="zh-CN" sz="900" b="0">
                        <a:latin typeface="微软雅黑" panose="020B0503020204020204" charset="-122"/>
                        <a:ea typeface="微软雅黑" panose="020B0503020204020204" charset="-122"/>
                      </a:endParaRPr>
                    </a:p>
                  </a:txBody>
                  <a:tcPr/>
                </a:tc>
              </a:tr>
              <a:tr h="197485">
                <a:tc>
                  <a:txBody>
                    <a:bodyPr/>
                    <a:p>
                      <a:pPr fontAlgn="auto">
                        <a:lnSpc>
                          <a:spcPts val="1300"/>
                        </a:lnSpc>
                        <a:buNone/>
                      </a:pPr>
                      <a:r>
                        <a:rPr lang="en-US" altLang="zh-CN" sz="900" b="0">
                          <a:latin typeface="微软雅黑" panose="020B0503020204020204" charset="-122"/>
                          <a:ea typeface="微软雅黑" panose="020B0503020204020204" charset="-122"/>
                        </a:rPr>
                        <a:t>Coverage Area:</a:t>
                      </a:r>
                      <a:endParaRPr lang="en-US" altLang="zh-CN" sz="900" b="0">
                        <a:latin typeface="微软雅黑" panose="020B0503020204020204" charset="-122"/>
                        <a:ea typeface="微软雅黑" panose="020B0503020204020204" charset="-122"/>
                      </a:endParaRPr>
                    </a:p>
                    <a:p>
                      <a:pPr fontAlgn="auto">
                        <a:lnSpc>
                          <a:spcPts val="1300"/>
                        </a:lnSpc>
                        <a:buNone/>
                      </a:pPr>
                      <a:r>
                        <a:rPr lang="en-US" altLang="zh-CN" sz="900" b="0">
                          <a:latin typeface="微软雅黑" panose="020B0503020204020204" charset="-122"/>
                          <a:ea typeface="微软雅黑" panose="020B0503020204020204" charset="-122"/>
                        </a:rPr>
                        <a:t>1 kg of the product is expected to cover an area of approximately 2 square meters.</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300"/>
                        </a:lnSpc>
                        <a:buNone/>
                      </a:pPr>
                      <a:r>
                        <a:rPr lang="en-US" altLang="zh-CN" sz="900" b="0">
                          <a:latin typeface="微软雅黑" panose="020B0503020204020204" charset="-122"/>
                          <a:ea typeface="微软雅黑" panose="020B0503020204020204" charset="-122"/>
                        </a:rPr>
                        <a:t>Construction Steps: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Surface preparation – Ensure the substrate is clean, dry, and free of dust, oil, grease, loose particles, and other contaminants. Cracks larger than 0.5 mm should be repaired before coating.</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Mixing – Stir thoroughly before use to avoid introducing bubbles.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First coat – Evenly apply with a brush, roller, or spray equipment according to the manufacturer’s thickness requirements.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Second coat – Apply after the first coat is dry to the touch (at least 2–4 hours); the application direction should be perpendicular to the first coat for optimal coverage.</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Inspection – Check for pinholes or uncoated areas and repair promptly.</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r>
                        <a:rPr lang="en-US" altLang="zh-CN" sz="900" b="0">
                          <a:latin typeface="微软雅黑" panose="020B0503020204020204" charset="-122"/>
                          <a:ea typeface="微软雅黑" panose="020B0503020204020204" charset="-122"/>
                        </a:rPr>
                        <a:t>Final curing – Wait for complete curing before the surface contacts water or bears mechanical loads.</a:t>
                      </a:r>
                      <a:endParaRPr lang="en-US" altLang="zh-CN" sz="900" b="0">
                        <a:latin typeface="微软雅黑" panose="020B0503020204020204" charset="-122"/>
                        <a:ea typeface="微软雅黑" panose="020B0503020204020204" charset="-122"/>
                      </a:endParaRPr>
                    </a:p>
                    <a:p>
                      <a:pPr marL="228600" indent="-228600" fontAlgn="auto">
                        <a:lnSpc>
                          <a:spcPts val="1300"/>
                        </a:lnSpc>
                        <a:buFont typeface="+mj-lt"/>
                        <a:buAutoNum type="arabicPeriod"/>
                      </a:pPr>
                      <a:endParaRPr lang="en-US" altLang="zh-CN" sz="900" b="0">
                        <a:latin typeface="微软雅黑" panose="020B0503020204020204" charset="-122"/>
                        <a:ea typeface="微软雅黑" panose="020B0503020204020204" charset="-122"/>
                      </a:endParaRPr>
                    </a:p>
                  </a:txBody>
                  <a:tcPr/>
                </a:tc>
              </a:tr>
            </a:tbl>
          </a:graphicData>
        </a:graphic>
      </p:graphicFrame>
      <p:graphicFrame>
        <p:nvGraphicFramePr>
          <p:cNvPr id="31" name="表格 30"/>
          <p:cNvGraphicFramePr/>
          <p:nvPr>
            <p:custDataLst>
              <p:tags r:id="rId4"/>
            </p:custDataLst>
          </p:nvPr>
        </p:nvGraphicFramePr>
        <p:xfrm>
          <a:off x="373380" y="8201660"/>
          <a:ext cx="6851650" cy="1224915"/>
        </p:xfrm>
        <a:graphic>
          <a:graphicData uri="http://schemas.openxmlformats.org/drawingml/2006/table">
            <a:tbl>
              <a:tblPr firstCol="1" bandCol="1">
                <a:tableStyleId>{FDDC0D4A-9344-4CA9-9205-F00B2F834179}</a:tableStyleId>
              </a:tblPr>
              <a:tblGrid>
                <a:gridCol w="6851650"/>
              </a:tblGrid>
              <a:tr h="243840">
                <a:tc>
                  <a:txBody>
                    <a:bodyPr/>
                    <a:p>
                      <a:pPr>
                        <a:buNone/>
                      </a:pPr>
                      <a:r>
                        <a:rPr lang="en-US" altLang="zh-CN" sz="1000">
                          <a:solidFill>
                            <a:schemeClr val="bg1"/>
                          </a:solidFill>
                          <a:latin typeface="微软雅黑" panose="020B0503020204020204" charset="-122"/>
                          <a:ea typeface="微软雅黑" panose="020B0503020204020204" charset="-122"/>
                        </a:rPr>
                        <a:t>Maintenance Precautions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981075">
                <a:tc>
                  <a:txBody>
                    <a:bodyPr/>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rPr>
                        <a:t>Regularly check the coating surface for damage, wear, or cracking. Minor damage can be repaired by cleaning the affected area and applying one or two coats of the same coating. Avoid using strong chemical cleaners that may damage the coating film.</a:t>
                      </a:r>
                      <a:endParaRPr lang="en-US" altLang="zh-CN" sz="900" b="0">
                        <a:latin typeface="微软雅黑" panose="020B0503020204020204" charset="-122"/>
                        <a:ea typeface="微软雅黑" panose="020B0503020204020204" charset="-122"/>
                      </a:endParaRPr>
                    </a:p>
                  </a:txBody>
                  <a:tcPr/>
                </a:tc>
              </a:tr>
            </a:tbl>
          </a:graphicData>
        </a:graphic>
      </p:graphicFrame>
      <p:sp>
        <p:nvSpPr>
          <p:cNvPr id="45" name="椭圆 44"/>
          <p:cNvSpPr/>
          <p:nvPr/>
        </p:nvSpPr>
        <p:spPr>
          <a:xfrm rot="16200000">
            <a:off x="587375" y="2326640"/>
            <a:ext cx="281305" cy="281305"/>
          </a:xfrm>
          <a:prstGeom prst="ellipse">
            <a:avLst/>
          </a:prstGeom>
          <a:solidFill>
            <a:schemeClr val="tx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8" name="椭圆 7"/>
          <p:cNvSpPr/>
          <p:nvPr/>
        </p:nvSpPr>
        <p:spPr>
          <a:xfrm rot="16200000">
            <a:off x="1434465" y="2326640"/>
            <a:ext cx="281305" cy="281305"/>
          </a:xfrm>
          <a:prstGeom prst="ellipse">
            <a:avLst/>
          </a:prstGeom>
          <a:solidFill>
            <a:schemeClr val="bg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0" name="椭圆 9"/>
          <p:cNvSpPr/>
          <p:nvPr/>
        </p:nvSpPr>
        <p:spPr>
          <a:xfrm rot="16200000">
            <a:off x="2281555" y="2326640"/>
            <a:ext cx="281305" cy="281305"/>
          </a:xfrm>
          <a:prstGeom prst="ellipse">
            <a:avLst/>
          </a:prstGeom>
          <a:solidFill>
            <a:schemeClr val="accent1"/>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sp>
        <p:nvSpPr>
          <p:cNvPr id="12" name="椭圆 11"/>
          <p:cNvSpPr/>
          <p:nvPr/>
        </p:nvSpPr>
        <p:spPr>
          <a:xfrm rot="16200000">
            <a:off x="3128645" y="2326640"/>
            <a:ext cx="281305" cy="281305"/>
          </a:xfrm>
          <a:prstGeom prst="ellipse">
            <a:avLst/>
          </a:prstGeom>
          <a:solidFill>
            <a:schemeClr val="tx1">
              <a:lumMod val="50000"/>
              <a:lumOff val="50000"/>
            </a:schemeClr>
          </a:solidFill>
          <a:ln>
            <a:noFill/>
          </a:ln>
          <a:effectLst>
            <a:innerShdw blurRad="63500" dist="50800" dir="13500000">
              <a:prstClr val="black">
                <a:alpha val="50000"/>
              </a:prstClr>
            </a:innerShdw>
            <a:reflection blurRad="6350" stA="52000" endA="300" endPos="12000" dir="5400000" sy="-100000" algn="bl" rotWithShape="0"/>
          </a:effec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latin typeface="微软雅黑" panose="020B0503020204020204" charset="-122"/>
              <a:ea typeface="微软雅黑" panose="020B0503020204020204" charset="-122"/>
            </a:endParaRPr>
          </a:p>
        </p:txBody>
      </p:sp>
      <p:grpSp>
        <p:nvGrpSpPr>
          <p:cNvPr id="3" name="组合 2"/>
          <p:cNvGrpSpPr/>
          <p:nvPr/>
        </p:nvGrpSpPr>
        <p:grpSpPr>
          <a:xfrm>
            <a:off x="367030" y="10262235"/>
            <a:ext cx="6851650" cy="213995"/>
            <a:chOff x="578" y="16161"/>
            <a:chExt cx="10790" cy="337"/>
          </a:xfrm>
        </p:grpSpPr>
        <p:sp>
          <p:nvSpPr>
            <p:cNvPr id="4" name="文本框 3"/>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450 approved on Monday, 23 March 2026, 14:05:32 </a:t>
              </a:r>
              <a:r>
                <a:rPr lang="en-US" altLang="zh-CN" sz="800">
                  <a:latin typeface="微软雅黑" panose="020B0503020204020204" charset="-122"/>
                  <a:ea typeface="微软雅黑" panose="020B0503020204020204" charset="-122"/>
                </a:rPr>
                <a:t>P.M. UTC+8</a:t>
              </a:r>
              <a:endParaRPr lang="en-US" altLang="zh-CN" sz="800">
                <a:latin typeface="微软雅黑" panose="020B0503020204020204" charset="-122"/>
                <a:ea typeface="微软雅黑" panose="020B0503020204020204" charset="-122"/>
              </a:endParaRPr>
            </a:p>
          </p:txBody>
        </p:sp>
        <p:sp>
          <p:nvSpPr>
            <p:cNvPr id="7" name="文本框 6"/>
            <p:cNvSpPr txBox="1"/>
            <p:nvPr/>
          </p:nvSpPr>
          <p:spPr>
            <a:xfrm>
              <a:off x="9961" y="16161"/>
              <a:ext cx="1407" cy="316"/>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2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2" name="表格 1"/>
          <p:cNvGraphicFramePr/>
          <p:nvPr>
            <p:custDataLst>
              <p:tags r:id="rId3"/>
            </p:custDataLst>
          </p:nvPr>
        </p:nvGraphicFramePr>
        <p:xfrm>
          <a:off x="373380" y="1416050"/>
          <a:ext cx="6851650" cy="486410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Technical Parameters*</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Appearance: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The product is a uniformly viscous body, free from gelation, delamination, and caking.</a:t>
                      </a:r>
                      <a:endParaRPr lang="en-US" altLang="zh-CN" sz="900" b="0">
                        <a:latin typeface="微软雅黑" panose="020B0503020204020204" charset="-122"/>
                        <a:ea typeface="微软雅黑" panose="020B0503020204020204" charset="-122"/>
                      </a:endParaRPr>
                    </a:p>
                  </a:txBody>
                  <a:tcPr/>
                </a:tc>
              </a:tr>
              <a:tr h="256540">
                <a:tc>
                  <a:txBody>
                    <a:bodyPr/>
                    <a:p>
                      <a:pPr indent="0" fontAlgn="auto">
                        <a:lnSpc>
                          <a:spcPts val="1800"/>
                        </a:lnSpc>
                        <a:buNone/>
                      </a:pPr>
                      <a:r>
                        <a:rPr lang="en-US" altLang="zh-CN" sz="900" b="0">
                          <a:latin typeface="微软雅黑" panose="020B0503020204020204" charset="-122"/>
                          <a:ea typeface="微软雅黑" panose="020B0503020204020204" charset="-122"/>
                        </a:rPr>
                        <a:t>Solid content (%):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≥65 (test value: 68)</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Density (g/cm</a:t>
                      </a:r>
                      <a:r>
                        <a:rPr lang="en-US" altLang="en-US" sz="900" b="0">
                          <a:latin typeface="微软雅黑" panose="020B0503020204020204" charset="-122"/>
                          <a:ea typeface="微软雅黑" panose="020B0503020204020204" charset="-122"/>
                        </a:rPr>
                        <a:t>³</a:t>
                      </a:r>
                      <a:r>
                        <a:rPr lang="en-US" altLang="zh-CN" sz="900" b="0">
                          <a:latin typeface="微软雅黑" panose="020B0503020204020204" charset="-122"/>
                          <a:ea typeface="微软雅黑" panose="020B0503020204020204" charset="-122"/>
                        </a:rPr>
                        <a:t>):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1.422</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Tensile properties (standard state):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Tensile strength (MPa) ≥1.2 (test value: 1.4)</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Elongation at break (%) ≥300 (test value: 448)</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Tear strength (N/mm):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≥12 (test value: 18)</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None/>
                      </a:pPr>
                      <a:r>
                        <a:rPr lang="en-US" altLang="zh-CN" sz="900" b="0">
                          <a:latin typeface="微软雅黑" panose="020B0503020204020204" charset="-122"/>
                          <a:ea typeface="微软雅黑" panose="020B0503020204020204" charset="-122"/>
                        </a:rPr>
                        <a:t>Low-temperature bending: </a:t>
                      </a:r>
                      <a:endParaRPr lang="en-US" altLang="zh-CN" sz="900" b="0">
                        <a:latin typeface="微软雅黑" panose="020B0503020204020204" charset="-122"/>
                        <a:ea typeface="微软雅黑" panose="020B0503020204020204" charset="-122"/>
                      </a:endParaRPr>
                    </a:p>
                    <a:p>
                      <a:pPr indent="0" fontAlgn="auto">
                        <a:lnSpc>
                          <a:spcPts val="1800"/>
                        </a:lnSpc>
                        <a:buNone/>
                      </a:pPr>
                      <a:r>
                        <a:rPr lang="en-US" altLang="zh-CN" sz="900" b="0">
                          <a:latin typeface="微软雅黑" panose="020B0503020204020204" charset="-122"/>
                          <a:ea typeface="微软雅黑" panose="020B0503020204020204" charset="-122"/>
                        </a:rPr>
                        <a:t>No cracks at -15</a:t>
                      </a:r>
                      <a:r>
                        <a:rPr lang="en-US" altLang="en-US" sz="900" b="0">
                          <a:latin typeface="微软雅黑" panose="020B0503020204020204" charset="-122"/>
                          <a:ea typeface="微软雅黑" panose="020B0503020204020204" charset="-122"/>
                        </a:rPr>
                        <a:t>°</a:t>
                      </a:r>
                      <a:r>
                        <a:rPr lang="en-US" altLang="zh-CN" sz="900" b="0">
                          <a:latin typeface="微软雅黑" panose="020B0503020204020204" charset="-122"/>
                          <a:ea typeface="微软雅黑" panose="020B0503020204020204" charset="-122"/>
                        </a:rPr>
                        <a:t>C</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Surface drying time: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≤4h (actual test: surface dry at 4h)</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Full drying time: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≤8h (actual test: fully dry at 8h)</a:t>
                      </a:r>
                      <a:endParaRPr lang="en-US" altLang="zh-CN" sz="900" b="0">
                        <a:latin typeface="微软雅黑" panose="020B0503020204020204" charset="-122"/>
                        <a:ea typeface="微软雅黑" panose="020B0503020204020204" charset="-122"/>
                      </a:endParaRPr>
                    </a:p>
                  </a:txBody>
                  <a:tcPr/>
                </a:tc>
              </a:tr>
              <a:tr h="197485">
                <a:tc>
                  <a:txBody>
                    <a:bodyPr/>
                    <a:p>
                      <a:pPr indent="0" fontAlgn="auto">
                        <a:lnSpc>
                          <a:spcPts val="1800"/>
                        </a:lnSpc>
                        <a:buFont typeface="+mj-lt"/>
                        <a:buNone/>
                      </a:pPr>
                      <a:r>
                        <a:rPr lang="en-US" altLang="zh-CN" sz="900" b="0">
                          <a:latin typeface="微软雅黑" panose="020B0503020204020204" charset="-122"/>
                          <a:ea typeface="微软雅黑" panose="020B0503020204020204" charset="-122"/>
                        </a:rPr>
                        <a:t>Water impermeability: </a:t>
                      </a:r>
                      <a:endParaRPr lang="en-US" altLang="zh-CN" sz="900" b="0">
                        <a:latin typeface="微软雅黑" panose="020B0503020204020204" charset="-122"/>
                        <a:ea typeface="微软雅黑" panose="020B0503020204020204" charset="-122"/>
                      </a:endParaRPr>
                    </a:p>
                    <a:p>
                      <a:pPr indent="0" fontAlgn="auto">
                        <a:lnSpc>
                          <a:spcPts val="1800"/>
                        </a:lnSpc>
                        <a:buFont typeface="+mj-lt"/>
                        <a:buNone/>
                      </a:pPr>
                      <a:r>
                        <a:rPr lang="en-US" altLang="zh-CN" sz="900" b="0">
                          <a:latin typeface="微软雅黑" panose="020B0503020204020204" charset="-122"/>
                          <a:ea typeface="微软雅黑" panose="020B0503020204020204" charset="-122"/>
                        </a:rPr>
                        <a:t>0.3 MPa, 2 h, no water penetration</a:t>
                      </a:r>
                      <a:endParaRPr lang="en-US" altLang="zh-CN" sz="900" b="0">
                        <a:latin typeface="微软雅黑" panose="020B0503020204020204" charset="-122"/>
                        <a:ea typeface="微软雅黑" panose="020B0503020204020204" charset="-122"/>
                      </a:endParaRPr>
                    </a:p>
                  </a:txBody>
                  <a:tcPr/>
                </a:tc>
              </a:tr>
            </a:tbl>
          </a:graphicData>
        </a:graphic>
      </p:graphicFrame>
      <p:sp>
        <p:nvSpPr>
          <p:cNvPr id="4" name="文本框 3"/>
          <p:cNvSpPr txBox="1"/>
          <p:nvPr/>
        </p:nvSpPr>
        <p:spPr>
          <a:xfrm>
            <a:off x="367030" y="7902575"/>
            <a:ext cx="6819900" cy="231140"/>
          </a:xfrm>
          <a:prstGeom prst="rect">
            <a:avLst/>
          </a:prstGeom>
          <a:noFill/>
        </p:spPr>
        <p:txBody>
          <a:bodyPr wrap="square" rtlCol="0" anchor="t">
            <a:noAutofit/>
          </a:bodyPr>
          <a:p>
            <a:r>
              <a:rPr lang="en-US" altLang="zh-CN" sz="900">
                <a:solidFill>
                  <a:schemeClr val="bg2">
                    <a:lumMod val="50000"/>
                  </a:schemeClr>
                </a:solidFill>
                <a:latin typeface="微软雅黑" panose="020B0503020204020204" charset="-122"/>
                <a:ea typeface="微软雅黑" panose="020B0503020204020204" charset="-122"/>
                <a:sym typeface="+mn-ea"/>
              </a:rPr>
              <a:t>* Provided by China National Engineering Composite Materials Quality Inspection and Testing Center</a:t>
            </a:r>
            <a:endParaRPr lang="en-US" altLang="zh-CN" sz="900">
              <a:solidFill>
                <a:schemeClr val="bg2">
                  <a:lumMod val="50000"/>
                </a:schemeClr>
              </a:solidFill>
              <a:latin typeface="微软雅黑" panose="020B0503020204020204" charset="-122"/>
              <a:ea typeface="微软雅黑" panose="020B0503020204020204" charset="-122"/>
              <a:sym typeface="+mn-ea"/>
            </a:endParaRPr>
          </a:p>
        </p:txBody>
      </p:sp>
      <p:pic>
        <p:nvPicPr>
          <p:cNvPr id="14" name="图片 13"/>
          <p:cNvPicPr>
            <a:picLocks noChangeAspect="1"/>
          </p:cNvPicPr>
          <p:nvPr/>
        </p:nvPicPr>
        <p:blipFill>
          <a:blip r:embed="rId4"/>
          <a:stretch>
            <a:fillRect/>
          </a:stretch>
        </p:blipFill>
        <p:spPr>
          <a:xfrm>
            <a:off x="373380" y="7010400"/>
            <a:ext cx="996950" cy="824230"/>
          </a:xfrm>
          <a:prstGeom prst="rect">
            <a:avLst/>
          </a:prstGeom>
        </p:spPr>
      </p:pic>
      <p:pic>
        <p:nvPicPr>
          <p:cNvPr id="16" name="图片 15"/>
          <p:cNvPicPr>
            <a:picLocks noChangeAspect="1"/>
          </p:cNvPicPr>
          <p:nvPr/>
        </p:nvPicPr>
        <p:blipFill>
          <a:blip r:embed="rId5"/>
          <a:stretch>
            <a:fillRect/>
          </a:stretch>
        </p:blipFill>
        <p:spPr>
          <a:xfrm>
            <a:off x="5993765" y="7187565"/>
            <a:ext cx="605790" cy="605790"/>
          </a:xfrm>
          <a:prstGeom prst="rect">
            <a:avLst/>
          </a:prstGeom>
        </p:spPr>
      </p:pic>
      <p:pic>
        <p:nvPicPr>
          <p:cNvPr id="18" name="图片 17"/>
          <p:cNvPicPr>
            <a:picLocks noChangeAspect="1"/>
          </p:cNvPicPr>
          <p:nvPr/>
        </p:nvPicPr>
        <p:blipFill>
          <a:blip r:embed="rId6"/>
          <a:stretch>
            <a:fillRect/>
          </a:stretch>
        </p:blipFill>
        <p:spPr>
          <a:xfrm>
            <a:off x="6599555" y="7146608"/>
            <a:ext cx="671830" cy="687705"/>
          </a:xfrm>
          <a:prstGeom prst="rect">
            <a:avLst/>
          </a:prstGeom>
        </p:spPr>
      </p:pic>
      <p:grpSp>
        <p:nvGrpSpPr>
          <p:cNvPr id="20" name="组合 19"/>
          <p:cNvGrpSpPr/>
          <p:nvPr/>
        </p:nvGrpSpPr>
        <p:grpSpPr>
          <a:xfrm>
            <a:off x="367030" y="10262235"/>
            <a:ext cx="6851650" cy="213995"/>
            <a:chOff x="578" y="16161"/>
            <a:chExt cx="10790" cy="337"/>
          </a:xfrm>
        </p:grpSpPr>
        <p:sp>
          <p:nvSpPr>
            <p:cNvPr id="22" name="文本框 2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450 approved on </a:t>
              </a:r>
              <a:r>
                <a:rPr lang="en-US" altLang="zh-CN" sz="800">
                  <a:latin typeface="微软雅黑" panose="020B0503020204020204" charset="-122"/>
                  <a:ea typeface="微软雅黑" panose="020B0503020204020204" charset="-122"/>
                  <a:sym typeface="+mn-ea"/>
                </a:rPr>
                <a:t>Monday, 23 March 2026, 13:55:22 P.M. UTC+8</a:t>
              </a:r>
              <a:endParaRPr lang="en-US" altLang="zh-CN" sz="800">
                <a:latin typeface="微软雅黑" panose="020B0503020204020204" charset="-122"/>
                <a:ea typeface="微软雅黑" panose="020B0503020204020204" charset="-122"/>
              </a:endParaRPr>
            </a:p>
          </p:txBody>
        </p:sp>
        <p:sp>
          <p:nvSpPr>
            <p:cNvPr id="24" name="文本框 23"/>
            <p:cNvSpPr txBox="1"/>
            <p:nvPr/>
          </p:nvSpPr>
          <p:spPr>
            <a:xfrm>
              <a:off x="9961" y="16161"/>
              <a:ext cx="1407" cy="316"/>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3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6" name="组合 35"/>
          <p:cNvGrpSpPr/>
          <p:nvPr/>
        </p:nvGrpSpPr>
        <p:grpSpPr>
          <a:xfrm>
            <a:off x="272415" y="205740"/>
            <a:ext cx="6951980" cy="857885"/>
            <a:chOff x="429" y="324"/>
            <a:chExt cx="10948" cy="1351"/>
          </a:xfrm>
        </p:grpSpPr>
        <p:grpSp>
          <p:nvGrpSpPr>
            <p:cNvPr id="27" name="组合 26"/>
            <p:cNvGrpSpPr/>
            <p:nvPr/>
          </p:nvGrpSpPr>
          <p:grpSpPr>
            <a:xfrm>
              <a:off x="429" y="398"/>
              <a:ext cx="2581" cy="1018"/>
              <a:chOff x="429" y="398"/>
              <a:chExt cx="2581" cy="1018"/>
            </a:xfrm>
          </p:grpSpPr>
          <p:pic>
            <p:nvPicPr>
              <p:cNvPr id="5" name="图片 4" descr="普惠体纯黑logo"/>
              <p:cNvPicPr>
                <a:picLocks noChangeAspect="1"/>
              </p:cNvPicPr>
              <p:nvPr/>
            </p:nvPicPr>
            <p:blipFill>
              <a:blip r:embed="rId1"/>
              <a:stretch>
                <a:fillRect/>
              </a:stretch>
            </p:blipFill>
            <p:spPr>
              <a:xfrm>
                <a:off x="588" y="398"/>
                <a:ext cx="2423" cy="438"/>
              </a:xfrm>
              <a:prstGeom prst="rect">
                <a:avLst/>
              </a:prstGeom>
            </p:spPr>
          </p:pic>
          <p:sp>
            <p:nvSpPr>
              <p:cNvPr id="9" name="文本框 8"/>
              <p:cNvSpPr txBox="1"/>
              <p:nvPr/>
            </p:nvSpPr>
            <p:spPr>
              <a:xfrm>
                <a:off x="429" y="886"/>
                <a:ext cx="1885" cy="531"/>
              </a:xfrm>
              <a:prstGeom prst="rect">
                <a:avLst/>
              </a:prstGeom>
              <a:noFill/>
            </p:spPr>
            <p:txBody>
              <a:bodyPr wrap="square" rtlCol="0">
                <a:spAutoFit/>
              </a:bodyPr>
              <a:p>
                <a:r>
                  <a:rPr lang="en-US" altLang="zh-CN" sz="800" b="1">
                    <a:latin typeface="微软雅黑" panose="020B0503020204020204" charset="-122"/>
                    <a:ea typeface="微软雅黑" panose="020B0503020204020204" charset="-122"/>
                  </a:rPr>
                  <a:t>CONSTRUCTION</a:t>
                </a:r>
                <a:endParaRPr lang="en-US" altLang="zh-CN" sz="800" b="1">
                  <a:latin typeface="微软雅黑" panose="020B0503020204020204" charset="-122"/>
                  <a:ea typeface="微软雅黑" panose="020B0503020204020204" charset="-122"/>
                </a:endParaRPr>
              </a:p>
              <a:p>
                <a:r>
                  <a:rPr lang="en-US" altLang="zh-CN" sz="800" b="1">
                    <a:latin typeface="微软雅黑" panose="020B0503020204020204" charset="-122"/>
                    <a:ea typeface="微软雅黑" panose="020B0503020204020204" charset="-122"/>
                  </a:rPr>
                  <a:t>SOLUTIONS</a:t>
                </a:r>
                <a:endParaRPr lang="en-US" altLang="zh-CN" sz="800" b="1">
                  <a:latin typeface="微软雅黑" panose="020B0503020204020204" charset="-122"/>
                  <a:ea typeface="微软雅黑" panose="020B0503020204020204" charset="-122"/>
                </a:endParaRPr>
              </a:p>
            </p:txBody>
          </p:sp>
        </p:grpSp>
        <p:sp>
          <p:nvSpPr>
            <p:cNvPr id="11" name="文本框 10"/>
            <p:cNvSpPr txBox="1"/>
            <p:nvPr/>
          </p:nvSpPr>
          <p:spPr>
            <a:xfrm>
              <a:off x="3967" y="324"/>
              <a:ext cx="3966" cy="822"/>
            </a:xfrm>
            <a:prstGeom prst="rect">
              <a:avLst/>
            </a:prstGeom>
            <a:noFill/>
          </p:spPr>
          <p:txBody>
            <a:bodyPr wrap="square" rtlCol="0">
              <a:spAutoFit/>
            </a:bodyPr>
            <a:p>
              <a:pPr algn="ctr"/>
              <a:r>
                <a:rPr lang="en-US" altLang="zh-CN" sz="2800" b="1"/>
                <a:t>Datasheet</a:t>
              </a:r>
              <a:endParaRPr lang="en-US" altLang="zh-CN" sz="2800" b="1"/>
            </a:p>
          </p:txBody>
        </p:sp>
        <p:grpSp>
          <p:nvGrpSpPr>
            <p:cNvPr id="25" name="组合 24"/>
            <p:cNvGrpSpPr/>
            <p:nvPr/>
          </p:nvGrpSpPr>
          <p:grpSpPr>
            <a:xfrm>
              <a:off x="9097" y="339"/>
              <a:ext cx="2280" cy="1337"/>
              <a:chOff x="9014" y="465"/>
              <a:chExt cx="2280" cy="1337"/>
            </a:xfrm>
          </p:grpSpPr>
          <p:sp>
            <p:nvSpPr>
              <p:cNvPr id="15" name="矩形 14"/>
              <p:cNvSpPr/>
              <p:nvPr/>
            </p:nvSpPr>
            <p:spPr>
              <a:xfrm>
                <a:off x="9014" y="465"/>
                <a:ext cx="2280" cy="675"/>
              </a:xfrm>
              <a:prstGeom prst="rect">
                <a:avLst/>
              </a:prstGeom>
              <a:solidFill>
                <a:schemeClr val="bg2">
                  <a:lumMod val="1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7" name="图片 16" descr="阿里巴巴普惠体飞联达-2"/>
              <p:cNvPicPr>
                <a:picLocks noChangeAspect="1"/>
              </p:cNvPicPr>
              <p:nvPr/>
            </p:nvPicPr>
            <p:blipFill>
              <a:blip r:embed="rId2">
                <a:alphaModFix amt="73000"/>
              </a:blip>
              <a:srcRect t="35694" b="42565"/>
              <a:stretch>
                <a:fillRect/>
              </a:stretch>
            </p:blipFill>
            <p:spPr>
              <a:xfrm>
                <a:off x="9064" y="536"/>
                <a:ext cx="2181" cy="474"/>
              </a:xfrm>
              <a:prstGeom prst="rect">
                <a:avLst/>
              </a:prstGeom>
            </p:spPr>
          </p:pic>
          <p:cxnSp>
            <p:nvCxnSpPr>
              <p:cNvPr id="19" name="直接连接符 18"/>
              <p:cNvCxnSpPr/>
              <p:nvPr/>
            </p:nvCxnSpPr>
            <p:spPr>
              <a:xfrm>
                <a:off x="9014" y="1134"/>
                <a:ext cx="2279" cy="0"/>
              </a:xfrm>
              <a:prstGeom prst="line">
                <a:avLst/>
              </a:prstGeom>
              <a:ln w="28575" cmpd="sng">
                <a:solidFill>
                  <a:srgbClr val="0070C0"/>
                </a:solidFill>
                <a:prstDash val="solid"/>
              </a:ln>
            </p:spPr>
            <p:style>
              <a:lnRef idx="2">
                <a:schemeClr val="accent1"/>
              </a:lnRef>
              <a:fillRef idx="0">
                <a:srgbClr val="FFFFFF"/>
              </a:fillRef>
              <a:effectRef idx="0">
                <a:srgbClr val="FFFFFF"/>
              </a:effectRef>
              <a:fontRef idx="minor">
                <a:schemeClr val="tx1"/>
              </a:fontRef>
            </p:style>
          </p:cxnSp>
          <p:sp>
            <p:nvSpPr>
              <p:cNvPr id="21" name="文本框 20"/>
              <p:cNvSpPr txBox="1"/>
              <p:nvPr/>
            </p:nvSpPr>
            <p:spPr>
              <a:xfrm>
                <a:off x="9122" y="1162"/>
                <a:ext cx="2123" cy="594"/>
              </a:xfrm>
              <a:prstGeom prst="rect">
                <a:avLst/>
              </a:prstGeom>
              <a:noFill/>
            </p:spPr>
            <p:txBody>
              <a:bodyPr wrap="square" rtlCol="0">
                <a:noAutofit/>
              </a:bodyPr>
              <a:p>
                <a:pPr algn="ctr"/>
                <a:r>
                  <a:rPr lang="en-US" altLang="zh-CN" sz="1200" b="1">
                    <a:solidFill>
                      <a:srgbClr val="0070C0"/>
                    </a:solidFill>
                    <a:latin typeface="Gabriola" panose="04040605051002020D02" charset="0"/>
                    <a:cs typeface="Gabriola" panose="04040605051002020D02" charset="0"/>
                  </a:rPr>
                  <a:t>WATERPROOFING</a:t>
                </a:r>
                <a:endParaRPr lang="en-US" altLang="zh-CN" sz="1200" b="1">
                  <a:solidFill>
                    <a:srgbClr val="0070C0"/>
                  </a:solidFill>
                  <a:latin typeface="Gabriola" panose="04040605051002020D02" charset="0"/>
                  <a:cs typeface="Gabriola" panose="04040605051002020D02" charset="0"/>
                </a:endParaRPr>
              </a:p>
              <a:p>
                <a:pPr algn="ctr"/>
                <a:r>
                  <a:rPr lang="en-US" altLang="zh-CN" sz="1200" b="1">
                    <a:solidFill>
                      <a:srgbClr val="0070C0"/>
                    </a:solidFill>
                    <a:latin typeface="Gabriola" panose="04040605051002020D02" charset="0"/>
                    <a:cs typeface="Gabriola" panose="04040605051002020D02" charset="0"/>
                  </a:rPr>
                  <a:t>LAB™</a:t>
                </a:r>
                <a:endParaRPr lang="en-US" altLang="zh-CN" sz="1200" b="1">
                  <a:solidFill>
                    <a:srgbClr val="0070C0"/>
                  </a:solidFill>
                  <a:latin typeface="Gabriola" panose="04040605051002020D02" charset="0"/>
                  <a:cs typeface="Gabriola" panose="04040605051002020D02" charset="0"/>
                </a:endParaRPr>
              </a:p>
            </p:txBody>
          </p:sp>
          <p:cxnSp>
            <p:nvCxnSpPr>
              <p:cNvPr id="23" name="直接连接符 22"/>
              <p:cNvCxnSpPr/>
              <p:nvPr/>
            </p:nvCxnSpPr>
            <p:spPr>
              <a:xfrm>
                <a:off x="9014" y="1802"/>
                <a:ext cx="2279" cy="0"/>
              </a:xfrm>
              <a:prstGeom prst="line">
                <a:avLst/>
              </a:prstGeom>
              <a:ln w="28575" cmpd="dbl">
                <a:solidFill>
                  <a:srgbClr val="0070C0"/>
                </a:solidFill>
                <a:prstDash val="solid"/>
              </a:ln>
            </p:spPr>
            <p:style>
              <a:lnRef idx="2">
                <a:schemeClr val="accent1"/>
              </a:lnRef>
              <a:fillRef idx="0">
                <a:srgbClr val="FFFFFF"/>
              </a:fillRef>
              <a:effectRef idx="0">
                <a:srgbClr val="FFFFFF"/>
              </a:effectRef>
              <a:fontRef idx="minor">
                <a:schemeClr val="tx1"/>
              </a:fontRef>
            </p:style>
          </p:cxnSp>
        </p:grpSp>
      </p:grpSp>
      <p:graphicFrame>
        <p:nvGraphicFramePr>
          <p:cNvPr id="31" name="表格 30"/>
          <p:cNvGraphicFramePr/>
          <p:nvPr>
            <p:custDataLst>
              <p:tags r:id="rId3"/>
            </p:custDataLst>
          </p:nvPr>
        </p:nvGraphicFramePr>
        <p:xfrm>
          <a:off x="373380" y="1488440"/>
          <a:ext cx="6851650" cy="1111250"/>
        </p:xfrm>
        <a:graphic>
          <a:graphicData uri="http://schemas.openxmlformats.org/drawingml/2006/table">
            <a:tbl>
              <a:tblPr firstCol="1" bandCol="1">
                <a:tableStyleId>{FDDC0D4A-9344-4CA9-9205-F00B2F834179}</a:tableStyleId>
              </a:tblPr>
              <a:tblGrid>
                <a:gridCol w="6851650"/>
              </a:tblGrid>
              <a:tr h="241935">
                <a:tc>
                  <a:txBody>
                    <a:bodyPr/>
                    <a:p>
                      <a:pPr>
                        <a:buNone/>
                      </a:pPr>
                      <a:r>
                        <a:rPr lang="en-US" altLang="zh-CN" sz="1000">
                          <a:solidFill>
                            <a:schemeClr val="bg1"/>
                          </a:solidFill>
                          <a:latin typeface="微软雅黑" panose="020B0503020204020204" charset="-122"/>
                          <a:ea typeface="微软雅黑" panose="020B0503020204020204" charset="-122"/>
                        </a:rPr>
                        <a:t>Storage Conditions and Duration</a:t>
                      </a:r>
                      <a:endParaRPr lang="en-US" altLang="zh-CN" sz="1000">
                        <a:solidFill>
                          <a:schemeClr val="bg1"/>
                        </a:solidFill>
                        <a:latin typeface="微软雅黑" panose="020B0503020204020204" charset="-122"/>
                        <a:ea typeface="微软雅黑" panose="020B0503020204020204" charset="-122"/>
                      </a:endParaRPr>
                    </a:p>
                  </a:txBody>
                  <a:tcPr>
                    <a:solidFill>
                      <a:srgbClr val="0070C0"/>
                    </a:solidFill>
                  </a:tcPr>
                </a:tc>
              </a:tr>
              <a:tr h="867410">
                <a:tc>
                  <a:txBody>
                    <a:bodyPr/>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Temperature: Keep between +5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 and +45</a:t>
                      </a:r>
                      <a:r>
                        <a:rPr lang="en-US" altLang="en-US" sz="900" b="0">
                          <a:latin typeface="微软雅黑" panose="020B0503020204020204" charset="-122"/>
                          <a:ea typeface="微软雅黑" panose="020B0503020204020204" charset="-122"/>
                          <a:cs typeface="微软雅黑" panose="020B0503020204020204" charset="-122"/>
                          <a:sym typeface="+mn-ea"/>
                        </a:rPr>
                        <a:t>°</a:t>
                      </a:r>
                      <a:r>
                        <a:rPr lang="en-US" altLang="zh-CN" sz="900" b="0">
                          <a:latin typeface="微软雅黑" panose="020B0503020204020204" charset="-122"/>
                          <a:ea typeface="微软雅黑" panose="020B0503020204020204" charset="-122"/>
                          <a:cs typeface="微软雅黑" panose="020B0503020204020204" charset="-122"/>
                          <a:sym typeface="+mn-ea"/>
                        </a:rPr>
                        <a:t>C.</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Storage Environment: Store in a cool, dry, well-ventilated place away from direct sunlight and sources of heat.</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Packaging: Keep the product in its original sealed packaging to prevent contamination or moisture ingress.</a:t>
                      </a:r>
                      <a:endParaRPr lang="en-US" altLang="zh-CN" sz="900" b="0">
                        <a:latin typeface="微软雅黑" panose="020B0503020204020204" charset="-122"/>
                        <a:ea typeface="微软雅黑" panose="020B0503020204020204" charset="-122"/>
                        <a:cs typeface="微软雅黑" panose="020B0503020204020204" charset="-122"/>
                      </a:endParaRPr>
                    </a:p>
                    <a:p>
                      <a:pPr marL="171450" indent="-171450" fontAlgn="auto">
                        <a:lnSpc>
                          <a:spcPts val="1300"/>
                        </a:lnSpc>
                        <a:buFont typeface="Arial" panose="020B0604020202020204" pitchFamily="34" charset="0"/>
                        <a:buChar char="•"/>
                      </a:pPr>
                      <a:r>
                        <a:rPr lang="en-US" altLang="zh-CN" sz="900" b="0">
                          <a:latin typeface="微软雅黑" panose="020B0503020204020204" charset="-122"/>
                          <a:ea typeface="微软雅黑" panose="020B0503020204020204" charset="-122"/>
                          <a:cs typeface="微软雅黑" panose="020B0503020204020204" charset="-122"/>
                          <a:sym typeface="+mn-ea"/>
                        </a:rPr>
                        <a:t>Shelf Life: 24 months from the date of manufacture when stored under recommended conditions.</a:t>
                      </a:r>
                      <a:endParaRPr lang="en-US" altLang="zh-CN" sz="900" b="0">
                        <a:latin typeface="微软雅黑" panose="020B0503020204020204" charset="-122"/>
                        <a:ea typeface="微软雅黑" panose="020B0503020204020204" charset="-122"/>
                        <a:cs typeface="微软雅黑" panose="020B0503020204020204" charset="-122"/>
                      </a:endParaRPr>
                    </a:p>
                    <a:p>
                      <a:pPr indent="0" fontAlgn="auto">
                        <a:lnSpc>
                          <a:spcPts val="1300"/>
                        </a:lnSpc>
                        <a:buFont typeface="Arial" panose="020B0604020202020204" pitchFamily="34" charset="0"/>
                        <a:buNone/>
                      </a:pPr>
                      <a:r>
                        <a:rPr lang="en-US" altLang="zh-CN" sz="900" b="0">
                          <a:latin typeface="微软雅黑" panose="020B0503020204020204" charset="-122"/>
                          <a:ea typeface="微软雅黑" panose="020B0503020204020204" charset="-122"/>
                          <a:cs typeface="微软雅黑" panose="020B0503020204020204" charset="-122"/>
                          <a:sym typeface="+mn-ea"/>
                        </a:rPr>
                        <a:t>Safety Note: Keep out of reach of children and unauthorized personnel.</a:t>
                      </a:r>
                      <a:endParaRPr lang="en-US" altLang="zh-CN" sz="900" b="0">
                        <a:latin typeface="微软雅黑" panose="020B0503020204020204" charset="-122"/>
                        <a:ea typeface="微软雅黑" panose="020B0503020204020204" charset="-122"/>
                        <a:cs typeface="微软雅黑" panose="020B0503020204020204" charset="-122"/>
                      </a:endParaRPr>
                    </a:p>
                  </a:txBody>
                  <a:tcPr/>
                </a:tc>
              </a:tr>
            </a:tbl>
          </a:graphicData>
        </a:graphic>
      </p:graphicFrame>
      <p:sp>
        <p:nvSpPr>
          <p:cNvPr id="2" name="文本框 1"/>
          <p:cNvSpPr txBox="1"/>
          <p:nvPr/>
        </p:nvSpPr>
        <p:spPr>
          <a:xfrm>
            <a:off x="373380" y="3446780"/>
            <a:ext cx="6819900" cy="3276600"/>
          </a:xfrm>
          <a:prstGeom prst="rect">
            <a:avLst/>
          </a:prstGeom>
          <a:noFill/>
        </p:spPr>
        <p:txBody>
          <a:bodyPr wrap="square" rtlCol="0">
            <a:spAutoFit/>
          </a:bodyPr>
          <a:p>
            <a:r>
              <a:rPr lang="en-US" altLang="zh-CN" sz="900" b="1">
                <a:solidFill>
                  <a:schemeClr val="bg2">
                    <a:lumMod val="50000"/>
                  </a:schemeClr>
                </a:solidFill>
                <a:latin typeface="微软雅黑" panose="020B0503020204020204" charset="-122"/>
                <a:ea typeface="微软雅黑" panose="020B0503020204020204" charset="-122"/>
              </a:rPr>
              <a:t>Disclaimer</a:t>
            </a:r>
            <a:endParaRPr lang="en-US" altLang="zh-CN" sz="900" b="1">
              <a:solidFill>
                <a:schemeClr val="bg2">
                  <a:lumMod val="50000"/>
                </a:schemeClr>
              </a:solidFill>
              <a:latin typeface="微软雅黑" panose="020B0503020204020204" charset="-122"/>
              <a:ea typeface="微软雅黑" panose="020B0503020204020204" charset="-122"/>
            </a:endParaRPr>
          </a:p>
          <a:p>
            <a:endParaRPr lang="en-US" altLang="zh-CN" sz="900" b="1">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This data sheet is copyrighted by Feilianda New Materials Co., Ltd. and/or Hangzhou Tianji Trading Co., Ltd. (collectively referred to as “Feilianda”). Without the prior written consent of Feilianda, this data sheet may not be modified or altered; if such modifications occur, Feilianda shall bear no responsibility or liability for them.</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Unless Feilianda has provided you with a customized specification tailored to a specific project, this data sheet does not imply that any particular product or product system is suitable for your project.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All information provided in this data sheet is given in good faith, and Feilianda believes it to be correct at the time of publication. Provided that the substrate is in good condition, the coating is applied by personnel with appropriate experience and skills, and preparation, application, and maintenance are carried out strictly in accordance with the instructions or recommendations in this data sheet, the performance of the product and coating system is expected to meet the descriptions herein. Climatic conditions at the time of application may affect the suitability and performance of the product.</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Correct color or color matching is the responsibility of the applicator. Colors may change over time, and Feilianda does not guarantee that a newly mixed color will match a previously applied color that has been exposed to weathering or other factors. No product color is guaranteed against color change.</a:t>
            </a:r>
            <a:endParaRPr lang="en-US" altLang="zh-CN" sz="900">
              <a:solidFill>
                <a:schemeClr val="bg2">
                  <a:lumMod val="50000"/>
                </a:schemeClr>
              </a:solidFill>
              <a:latin typeface="微软雅黑" panose="020B0503020204020204" charset="-122"/>
              <a:ea typeface="微软雅黑" panose="020B0503020204020204" charset="-122"/>
            </a:endParaRPr>
          </a:p>
          <a:p>
            <a:endParaRPr lang="en-US" altLang="zh-CN" sz="900">
              <a:solidFill>
                <a:schemeClr val="bg2">
                  <a:lumMod val="50000"/>
                </a:schemeClr>
              </a:solidFill>
              <a:latin typeface="微软雅黑" panose="020B0503020204020204" charset="-122"/>
              <a:ea typeface="微软雅黑" panose="020B0503020204020204" charset="-122"/>
            </a:endParaRPr>
          </a:p>
          <a:p>
            <a:r>
              <a:rPr lang="en-US" altLang="zh-CN" sz="900">
                <a:solidFill>
                  <a:schemeClr val="bg2">
                    <a:lumMod val="50000"/>
                  </a:schemeClr>
                </a:solidFill>
                <a:latin typeface="微软雅黑" panose="020B0503020204020204" charset="-122"/>
                <a:ea typeface="微软雅黑" panose="020B0503020204020204" charset="-122"/>
              </a:rPr>
              <a:t>To the extent that any liability of Feilianda related to this data sheet cannot be excluded by law, Feilianda’s liability, to the extent permitted by law and at its option, is limited to re-supplying the relevant products or services, or reimbursing the cost of such products or services.</a:t>
            </a:r>
            <a:endParaRPr lang="en-US" altLang="zh-CN" sz="900">
              <a:solidFill>
                <a:schemeClr val="bg2">
                  <a:lumMod val="50000"/>
                </a:schemeClr>
              </a:solidFill>
              <a:latin typeface="微软雅黑" panose="020B0503020204020204" charset="-122"/>
              <a:ea typeface="微软雅黑" panose="020B0503020204020204" charset="-122"/>
            </a:endParaRPr>
          </a:p>
        </p:txBody>
      </p:sp>
      <p:grpSp>
        <p:nvGrpSpPr>
          <p:cNvPr id="10" name="组合 9"/>
          <p:cNvGrpSpPr/>
          <p:nvPr/>
        </p:nvGrpSpPr>
        <p:grpSpPr>
          <a:xfrm>
            <a:off x="367030" y="10262235"/>
            <a:ext cx="6851650" cy="213995"/>
            <a:chOff x="578" y="16161"/>
            <a:chExt cx="10790" cy="337"/>
          </a:xfrm>
        </p:grpSpPr>
        <p:sp>
          <p:nvSpPr>
            <p:cNvPr id="12" name="文本框 11"/>
            <p:cNvSpPr txBox="1"/>
            <p:nvPr/>
          </p:nvSpPr>
          <p:spPr>
            <a:xfrm>
              <a:off x="578" y="16161"/>
              <a:ext cx="8390" cy="337"/>
            </a:xfrm>
            <a:prstGeom prst="rect">
              <a:avLst/>
            </a:prstGeom>
            <a:noFill/>
          </p:spPr>
          <p:txBody>
            <a:bodyPr wrap="square" rtlCol="0">
              <a:spAutoFit/>
            </a:bodyPr>
            <a:p>
              <a:r>
                <a:rPr lang="en-US" altLang="zh-CN" sz="800">
                  <a:latin typeface="微软雅黑" panose="020B0503020204020204" charset="-122"/>
                  <a:ea typeface="微软雅黑" panose="020B0503020204020204" charset="-122"/>
                </a:rPr>
                <a:t>Version 3.2 of Datasheet 450 approved on Monday, 23 March 2026, 14:05:32 </a:t>
              </a:r>
              <a:r>
                <a:rPr lang="en-US" altLang="zh-CN" sz="800">
                  <a:latin typeface="微软雅黑" panose="020B0503020204020204" charset="-122"/>
                  <a:ea typeface="微软雅黑" panose="020B0503020204020204" charset="-122"/>
                </a:rPr>
                <a:t>P.M. UTC+8</a:t>
              </a:r>
              <a:endParaRPr lang="en-US" altLang="zh-CN" sz="800">
                <a:latin typeface="微软雅黑" panose="020B0503020204020204" charset="-122"/>
                <a:ea typeface="微软雅黑" panose="020B0503020204020204" charset="-122"/>
              </a:endParaRPr>
            </a:p>
          </p:txBody>
        </p:sp>
        <p:sp>
          <p:nvSpPr>
            <p:cNvPr id="13" name="文本框 12"/>
            <p:cNvSpPr txBox="1"/>
            <p:nvPr/>
          </p:nvSpPr>
          <p:spPr>
            <a:xfrm>
              <a:off x="9961" y="16161"/>
              <a:ext cx="1407" cy="316"/>
            </a:xfrm>
            <a:prstGeom prst="rect">
              <a:avLst/>
            </a:prstGeom>
            <a:noFill/>
          </p:spPr>
          <p:txBody>
            <a:bodyPr wrap="square" rtlCol="0">
              <a:noAutofit/>
            </a:bodyPr>
            <a:p>
              <a:pPr algn="r"/>
              <a:r>
                <a:rPr lang="en-US" altLang="zh-CN" sz="800" b="1">
                  <a:latin typeface="微软雅黑" panose="020B0503020204020204" charset="-122"/>
                  <a:ea typeface="微软雅黑" panose="020B0503020204020204" charset="-122"/>
                </a:rPr>
                <a:t>Page 4 of  4</a:t>
              </a:r>
              <a:endParaRPr lang="en-US" altLang="zh-CN" sz="800" b="1">
                <a:latin typeface="微软雅黑" panose="020B0503020204020204" charset="-122"/>
                <a:ea typeface="微软雅黑" panose="020B0503020204020204" charset="-122"/>
              </a:endParaRPr>
            </a:p>
          </p:txBody>
        </p:sp>
      </p:grpSp>
    </p:spTree>
  </p:cSld>
  <p:clrMapOvr>
    <a:masterClrMapping/>
  </p:clrMapOvr>
</p:sld>
</file>

<file path=ppt/tags/tag1.xml><?xml version="1.0" encoding="utf-8"?>
<p:tagLst xmlns:p="http://schemas.openxmlformats.org/presentationml/2006/main">
  <p:tag name="TABLE_ENDDRAG_ORIGIN_RECT" val="539*130"/>
  <p:tag name="TABLE_ENDDRAG_RECT" val="29*150*539*130"/>
</p:tagLst>
</file>

<file path=ppt/tags/tag2.xml><?xml version="1.0" encoding="utf-8"?>
<p:tagLst xmlns:p="http://schemas.openxmlformats.org/presentationml/2006/main">
  <p:tag name="TABLE_ENDDRAG_ORIGIN_RECT" val="539*130"/>
  <p:tag name="TABLE_ENDDRAG_RECT" val="29*150*539*130"/>
</p:tagLst>
</file>

<file path=ppt/tags/tag3.xml><?xml version="1.0" encoding="utf-8"?>
<p:tagLst xmlns:p="http://schemas.openxmlformats.org/presentationml/2006/main">
  <p:tag name="TABLE_ENDDRAG_ORIGIN_RECT" val="539*130"/>
  <p:tag name="TABLE_ENDDRAG_RECT" val="29*150*539*130"/>
</p:tagLst>
</file>

<file path=ppt/tags/tag4.xml><?xml version="1.0" encoding="utf-8"?>
<p:tagLst xmlns:p="http://schemas.openxmlformats.org/presentationml/2006/main">
  <p:tag name="TABLE_ENDDRAG_ORIGIN_RECT" val="539*130"/>
  <p:tag name="TABLE_ENDDRAG_RECT" val="29*150*539*130"/>
</p:tagLst>
</file>

<file path=ppt/tags/tag5.xml><?xml version="1.0" encoding="utf-8"?>
<p:tagLst xmlns:p="http://schemas.openxmlformats.org/presentationml/2006/main">
  <p:tag name="TABLE_ENDDRAG_ORIGIN_RECT" val="539*93"/>
  <p:tag name="TABLE_ENDDRAG_RECT" val="29*664*539*94"/>
</p:tagLst>
</file>

<file path=ppt/tags/tag6.xml><?xml version="1.0" encoding="utf-8"?>
<p:tagLst xmlns:p="http://schemas.openxmlformats.org/presentationml/2006/main">
  <p:tag name="TABLE_ENDDRAG_ORIGIN_RECT" val="539*130"/>
  <p:tag name="TABLE_ENDDRAG_RECT" val="29*150*539*130"/>
</p:tagLst>
</file>

<file path=ppt/tags/tag7.xml><?xml version="1.0" encoding="utf-8"?>
<p:tagLst xmlns:p="http://schemas.openxmlformats.org/presentationml/2006/main">
  <p:tag name="TABLE_ENDDRAG_ORIGIN_RECT" val="539*130"/>
  <p:tag name="TABLE_ENDDRAG_RECT" val="29*150*539*130"/>
</p:tagLst>
</file>

<file path=ppt/tags/tag8.xml><?xml version="1.0" encoding="utf-8"?>
<p:tagLst xmlns:p="http://schemas.openxmlformats.org/presentationml/2006/main">
  <p:tag name="resource_record_key" val="{&quot;29&quot;:[50000199,50052708]}"/>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6671</Words>
  <Application>WPS 演示</Application>
  <PresentationFormat/>
  <Paragraphs>177</Paragraphs>
  <Slides>4</Slides>
  <Notes>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4</vt:i4>
      </vt:variant>
    </vt:vector>
  </HeadingPairs>
  <TitlesOfParts>
    <vt:vector size="12" baseType="lpstr">
      <vt:lpstr>Arial</vt:lpstr>
      <vt:lpstr>宋体</vt:lpstr>
      <vt:lpstr>Wingdings</vt:lpstr>
      <vt:lpstr>微软雅黑</vt:lpstr>
      <vt:lpstr>Gabriola</vt:lpstr>
      <vt:lpstr>Arial Unicode MS</vt:lpstr>
      <vt:lpstr>Calibri</vt:lpstr>
      <vt:lpstr>Office theme</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 H E N Q I</cp:lastModifiedBy>
  <cp:revision>21</cp:revision>
  <dcterms:created xsi:type="dcterms:W3CDTF">2026-01-09T06:05:00Z</dcterms:created>
  <dcterms:modified xsi:type="dcterms:W3CDTF">2026-03-23T09:23:07Z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wqlLaW5nc29mdCBQREYgdG8gV1BTIDExNQ</vt:lpwstr>
  </property>
  <property fmtid="{D5CDD505-2E9C-101B-9397-08002B2CF9AE}" pid="3" name="Created">
    <vt:filetime>2026-01-13T12:00:58Z</vt:filetime>
  </property>
  <property fmtid="{D5CDD505-2E9C-101B-9397-08002B2CF9AE}" pid="4" name="KSOProductBuildVer">
    <vt:lpwstr>2052-12.1.0.25222</vt:lpwstr>
  </property>
  <property fmtid="{D5CDD505-2E9C-101B-9397-08002B2CF9AE}" pid="5" name="ICV">
    <vt:lpwstr>DED7C7E3FE834E8A89D08DA248684A22_12</vt:lpwstr>
  </property>
</Properties>
</file>