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61" r:id="rId4"/>
    <p:sldId id="263" r:id="rId5"/>
    <p:sldId id="262" r:id="rId6"/>
  </p:sldIdLst>
  <p:sldSz cx="7555865" cy="10692130"/>
  <p:notesSz cx="6858000" cy="9144000"/>
  <p:custDataLst>
    <p:tags r:id="rId1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a:srgbClr val="E13930"/>
    <a:srgbClr val="DED961"/>
    <a:srgbClr val="EBB725"/>
    <a:srgbClr val="B08E75"/>
    <a:srgbClr val="1258A0"/>
    <a:srgbClr val="3A94D3"/>
    <a:srgbClr val="0148A2"/>
    <a:srgbClr val="5CAFD7"/>
    <a:srgbClr val="34D6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DDC0D4A-9344-4CA9-9205-F00B2F834179}" styleName="表样式 1 17">
    <a:wholeTbl>
      <a:tcTxStyle>
        <a:fontRef idx="none">
          <a:srgbClr val="000000"/>
        </a:fontRef>
      </a:tcTxStyle>
      <a:tcStyle>
        <a:tcBdr>
          <a:left>
            <a:ln w="9525" cmpd="sng">
              <a:solidFill>
                <a:schemeClr val="dk1"/>
              </a:solidFill>
              <a:prstDash val="solid"/>
            </a:ln>
          </a:left>
          <a:right>
            <a:ln w="9525" cmpd="sng">
              <a:solidFill>
                <a:schemeClr val="dk1"/>
              </a:solidFill>
              <a:prstDash val="solid"/>
            </a:ln>
          </a:right>
          <a:top>
            <a:ln w="9525" cmpd="sng">
              <a:solidFill>
                <a:schemeClr val="dk1"/>
              </a:solidFill>
              <a:prstDash val="solid"/>
            </a:ln>
          </a:top>
          <a:bottom>
            <a:ln w="9525" cmpd="sng">
              <a:solidFill>
                <a:schemeClr val="dk1"/>
              </a:solidFill>
              <a:prstDash val="solid"/>
            </a:ln>
          </a:bottom>
          <a:insideH>
            <a:ln w="9525" cmpd="sng">
              <a:solidFill>
                <a:schemeClr val="dk1"/>
              </a:solidFill>
              <a:prstDash val="solid"/>
            </a:ln>
          </a:insideH>
          <a:insideV>
            <a:ln w="9525" cmpd="sng">
              <a:solidFill>
                <a:schemeClr val="dk1"/>
              </a:solidFill>
              <a:prstDash val="solid"/>
            </a:ln>
          </a:insideV>
        </a:tcBdr>
        <a:fill>
          <a:solidFill>
            <a:srgbClr val="FFFFFF"/>
          </a:solidFill>
        </a:fill>
      </a:tcStyle>
    </a:wholeTbl>
    <a:band1H>
      <a:tcStyle>
        <a:tcBdr/>
        <a:fill>
          <a:solidFill>
            <a:schemeClr val="dk1">
              <a:lumMod val="20000"/>
              <a:lumOff val="80000"/>
            </a:schemeClr>
          </a:solidFill>
        </a:fill>
      </a:tcStyle>
    </a:band1H>
    <a:band1V>
      <a:tcStyle>
        <a:tcBdr/>
        <a:fill>
          <a:solidFill>
            <a:srgbClr val="FFFFFF"/>
          </a:solidFill>
        </a:fill>
      </a:tcStyle>
    </a:band1V>
    <a:band2V>
      <a:tcStyle>
        <a:tcBdr/>
        <a:fill>
          <a:solidFill>
            <a:schemeClr val="dk1">
              <a:lumMod val="20000"/>
              <a:lumOff val="80000"/>
            </a:schemeClr>
          </a:solidFill>
        </a:fill>
      </a:tcStyle>
    </a:band2V>
    <a:lastCol>
      <a:tcTxStyle b="on">
        <a:fontRef idx="none">
          <a:srgbClr val="08090C"/>
        </a:fontRef>
      </a:tcTxStyle>
      <a:tcStyle>
        <a:tcBdr>
          <a:left>
            <a:ln w="9525" cmpd="sng">
              <a:solidFill>
                <a:schemeClr val="dk1"/>
              </a:solidFill>
              <a:prstDash val="solid"/>
            </a:ln>
          </a:left>
          <a:right>
            <a:ln w="9525" cmpd="sng">
              <a:solidFill>
                <a:schemeClr val="dk1"/>
              </a:solidFill>
              <a:prstDash val="solid"/>
            </a:ln>
          </a:right>
          <a:top>
            <a:ln w="9525" cmpd="sng">
              <a:solidFill>
                <a:schemeClr val="dk1"/>
              </a:solidFill>
              <a:prstDash val="solid"/>
            </a:ln>
          </a:top>
          <a:bottom>
            <a:ln w="9525" cmpd="sng">
              <a:solidFill>
                <a:schemeClr val="dk1"/>
              </a:solidFill>
              <a:prstDash val="solid"/>
            </a:ln>
          </a:bottom>
          <a:insideH>
            <a:ln w="9525" cmpd="sng">
              <a:solidFill>
                <a:schemeClr val="dk1"/>
              </a:solidFill>
              <a:prstDash val="solid"/>
            </a:ln>
          </a:insideH>
          <a:insideV>
            <a:ln>
              <a:noFill/>
            </a:ln>
          </a:insideV>
        </a:tcBdr>
        <a:fill>
          <a:solidFill>
            <a:schemeClr val="dk1">
              <a:lumMod val="20000"/>
              <a:lumOff val="80000"/>
            </a:schemeClr>
          </a:solidFill>
        </a:fill>
      </a:tcStyle>
    </a:lastCol>
    <a:firstCol>
      <a:tcTxStyle b="on">
        <a:fontRef idx="none">
          <a:srgbClr val="08090C"/>
        </a:fontRef>
      </a:tcTxStyle>
      <a:tcStyle>
        <a:tcBdr>
          <a:left>
            <a:ln w="9525" cmpd="sng">
              <a:solidFill>
                <a:schemeClr val="dk1"/>
              </a:solidFill>
              <a:prstDash val="solid"/>
            </a:ln>
          </a:left>
          <a:right>
            <a:ln w="9525" cmpd="sng">
              <a:solidFill>
                <a:schemeClr val="dk1"/>
              </a:solidFill>
              <a:prstDash val="solid"/>
            </a:ln>
          </a:right>
          <a:top>
            <a:ln w="9525" cmpd="sng">
              <a:solidFill>
                <a:schemeClr val="dk1"/>
              </a:solidFill>
              <a:prstDash val="solid"/>
            </a:ln>
          </a:top>
          <a:bottom>
            <a:ln w="9525" cmpd="sng">
              <a:solidFill>
                <a:schemeClr val="dk1"/>
              </a:solidFill>
              <a:prstDash val="solid"/>
            </a:ln>
          </a:bottom>
          <a:insideH>
            <a:ln w="9525" cmpd="sng">
              <a:solidFill>
                <a:schemeClr val="dk1"/>
              </a:solidFill>
              <a:prstDash val="solid"/>
            </a:ln>
          </a:insideH>
          <a:insideV>
            <a:ln>
              <a:noFill/>
            </a:ln>
          </a:insideV>
        </a:tcBdr>
        <a:fill>
          <a:solidFill>
            <a:srgbClr val="FFFFFF"/>
          </a:solidFill>
        </a:fill>
      </a:tcStyle>
    </a:firstCol>
    <a:lastRow>
      <a:tcTxStyle b="on">
        <a:fontRef idx="none">
          <a:srgbClr val="000000"/>
        </a:fontRef>
      </a:tcTxStyle>
      <a:tcStyle>
        <a:tcBdr>
          <a:left>
            <a:ln w="9525" cmpd="sng">
              <a:solidFill>
                <a:schemeClr val="dk1"/>
              </a:solidFill>
              <a:prstDash val="solid"/>
            </a:ln>
          </a:left>
          <a:right>
            <a:ln w="9525" cmpd="sng">
              <a:solidFill>
                <a:schemeClr val="dk1"/>
              </a:solidFill>
              <a:prstDash val="solid"/>
            </a:ln>
          </a:right>
          <a:top>
            <a:ln w="9525" cmpd="sng">
              <a:solidFill>
                <a:schemeClr val="dk1"/>
              </a:solidFill>
              <a:prstDash val="solid"/>
            </a:ln>
          </a:top>
          <a:bottom>
            <a:ln w="9525" cmpd="sng">
              <a:solidFill>
                <a:schemeClr val="dk1"/>
              </a:solidFill>
              <a:prstDash val="solid"/>
            </a:ln>
          </a:bottom>
          <a:insideH>
            <a:ln>
              <a:noFill/>
            </a:ln>
          </a:insideH>
          <a:insideV>
            <a:ln>
              <a:noFill/>
            </a:ln>
          </a:insideV>
        </a:tcBdr>
        <a:fill>
          <a:solidFill>
            <a:srgbClr val="FFFFFF"/>
          </a:solidFill>
        </a:fill>
      </a:tcStyle>
    </a:la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tableStyles" Target="tableStyles.xml"/><Relationship Id="rId8" Type="http://schemas.openxmlformats.org/officeDocument/2006/relationships/viewProps" Target="viewProps.xml"/><Relationship Id="rId7" Type="http://schemas.openxmlformats.org/officeDocument/2006/relationships/presProps" Target="presProps.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0" Type="http://schemas.openxmlformats.org/officeDocument/2006/relationships/tags" Target="tags/tag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4.png"/><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tags" Target="../tags/tag5.xml"/><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tags" Target="../tags/tag6.xml"/><Relationship Id="rId2" Type="http://schemas.openxmlformats.org/officeDocument/2006/relationships/image" Target="../media/image4.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tags" Target="../tags/tag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文本框 28"/>
          <p:cNvSpPr txBox="1"/>
          <p:nvPr/>
        </p:nvSpPr>
        <p:spPr>
          <a:xfrm>
            <a:off x="272415" y="1237615"/>
            <a:ext cx="6561455" cy="337185"/>
          </a:xfrm>
          <a:prstGeom prst="rect">
            <a:avLst/>
          </a:prstGeom>
          <a:noFill/>
        </p:spPr>
        <p:txBody>
          <a:bodyPr wrap="square" rtlCol="0">
            <a:spAutoFit/>
          </a:bodyPr>
          <a:p>
            <a:r>
              <a:rPr lang="en-US" altLang="zh-CN" sz="1600" b="1">
                <a:latin typeface="微软雅黑" panose="020B0503020204020204" charset="-122"/>
                <a:ea typeface="微软雅黑" panose="020B0503020204020204" charset="-122"/>
                <a:cs typeface="Arial" panose="020B0604020202020204" pitchFamily="34" charset="0"/>
              </a:rPr>
              <a:t>GSL 950 FEILIANDA Glossy Self-Leveling Floor Paint</a:t>
            </a:r>
            <a:endParaRPr lang="en-US" altLang="zh-CN" sz="1600" b="1">
              <a:latin typeface="微软雅黑" panose="020B0503020204020204" charset="-122"/>
              <a:ea typeface="微软雅黑" panose="020B0503020204020204" charset="-122"/>
              <a:cs typeface="Arial" panose="020B0604020202020204" pitchFamily="34" charset="0"/>
            </a:endParaRPr>
          </a:p>
        </p:txBody>
      </p:sp>
      <p:graphicFrame>
        <p:nvGraphicFramePr>
          <p:cNvPr id="30" name="表格 29"/>
          <p:cNvGraphicFramePr/>
          <p:nvPr>
            <p:custDataLst>
              <p:tags r:id="rId1"/>
            </p:custDataLst>
          </p:nvPr>
        </p:nvGraphicFramePr>
        <p:xfrm>
          <a:off x="373380" y="1912620"/>
          <a:ext cx="6851650" cy="1491615"/>
        </p:xfrm>
        <a:graphic>
          <a:graphicData uri="http://schemas.openxmlformats.org/drawingml/2006/table">
            <a:tbl>
              <a:tblPr firstCol="1" bandCol="1">
                <a:tableStyleId>{FDDC0D4A-9344-4CA9-9205-F00B2F834179}</a:tableStyleId>
              </a:tblPr>
              <a:tblGrid>
                <a:gridCol w="4864100"/>
                <a:gridCol w="1987550"/>
              </a:tblGrid>
              <a:tr h="241935">
                <a:tc gridSpan="2">
                  <a:txBody>
                    <a:bodyPr/>
                    <a:p>
                      <a:pPr>
                        <a:buNone/>
                      </a:pPr>
                      <a:r>
                        <a:rPr lang="en-US" altLang="zh-CN" sz="1000">
                          <a:solidFill>
                            <a:schemeClr val="bg1"/>
                          </a:solidFill>
                          <a:latin typeface="微软雅黑" panose="020B0503020204020204" charset="-122"/>
                          <a:ea typeface="微软雅黑" panose="020B0503020204020204" charset="-122"/>
                        </a:rPr>
                        <a:t>Product Overview and Image</a:t>
                      </a:r>
                      <a:endParaRPr lang="en-US" altLang="zh-CN" sz="1000">
                        <a:solidFill>
                          <a:schemeClr val="bg1"/>
                        </a:solidFill>
                        <a:latin typeface="微软雅黑" panose="020B0503020204020204" charset="-122"/>
                        <a:ea typeface="微软雅黑" panose="020B0503020204020204" charset="-122"/>
                      </a:endParaRPr>
                    </a:p>
                  </a:txBody>
                  <a:tcPr>
                    <a:solidFill>
                      <a:schemeClr val="accent2"/>
                    </a:solidFill>
                  </a:tcPr>
                </a:tc>
                <a:tc hMerge="1">
                  <a:tcPr/>
                </a:tc>
              </a:tr>
              <a:tr h="1125855">
                <a:tc>
                  <a:txBody>
                    <a:bodyPr/>
                    <a:p>
                      <a:pPr indent="0" fontAlgn="auto">
                        <a:lnSpc>
                          <a:spcPts val="1300"/>
                        </a:lnSpc>
                        <a:buNone/>
                      </a:pPr>
                      <a:r>
                        <a:rPr lang="en-US" altLang="zh-CN" sz="900">
                          <a:latin typeface="微软雅黑" panose="020B0503020204020204" charset="-122"/>
                          <a:ea typeface="微软雅黑" panose="020B0503020204020204" charset="-122"/>
                          <a:cs typeface="Arial" panose="020B0604020202020204" pitchFamily="34" charset="0"/>
                          <a:sym typeface="+mn-ea"/>
                        </a:rPr>
                        <a:t>FEILIANDA Glossy Self-Leveling Floor Paint </a:t>
                      </a:r>
                      <a:r>
                        <a:rPr lang="en-US" altLang="zh-CN" sz="900" b="0">
                          <a:latin typeface="微软雅黑" panose="020B0503020204020204" charset="-122"/>
                          <a:ea typeface="微软雅黑" panose="020B0503020204020204" charset="-122"/>
                        </a:rPr>
                        <a:t>is a high-performance ready-to-use flooring coating system based on advanced epoxy resin technology. It can form a smooth, durable, and seamless surface without the need for additional solvents or extensive manual leveling. The product cures through a chemical reaction rather than evaporation, ensuring a uniform paint film under different environmental conditions.</a:t>
                      </a:r>
                      <a:endParaRPr lang="en-US" altLang="zh-CN" sz="900" b="0">
                        <a:latin typeface="微软雅黑" panose="020B0503020204020204" charset="-122"/>
                        <a:ea typeface="微软雅黑" panose="020B0503020204020204" charset="-122"/>
                      </a:endParaRPr>
                    </a:p>
                    <a:p>
                      <a:pPr indent="0" fontAlgn="auto">
                        <a:lnSpc>
                          <a:spcPts val="1300"/>
                        </a:lnSpc>
                        <a:buNone/>
                      </a:pPr>
                      <a:endParaRPr lang="en-US" altLang="zh-CN" sz="900" b="0">
                        <a:latin typeface="微软雅黑" panose="020B0503020204020204" charset="-122"/>
                        <a:ea typeface="微软雅黑" panose="020B0503020204020204" charset="-122"/>
                      </a:endParaRPr>
                    </a:p>
                    <a:p>
                      <a:pPr indent="0" fontAlgn="auto">
                        <a:lnSpc>
                          <a:spcPts val="1300"/>
                        </a:lnSpc>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txBody>
                  <a:tcPr/>
                </a:tc>
                <a:tc>
                  <a:txBody>
                    <a:bodyPr/>
                    <a:p>
                      <a:pPr>
                        <a:buNone/>
                      </a:pPr>
                      <a:endParaRPr lang="zh-CN" altLang="en-US">
                        <a:latin typeface="微软雅黑" panose="020B0503020204020204" charset="-122"/>
                        <a:ea typeface="微软雅黑" panose="020B0503020204020204" charset="-122"/>
                      </a:endParaRPr>
                    </a:p>
                  </a:txBody>
                  <a:tcPr/>
                </a:tc>
              </a:tr>
            </a:tbl>
          </a:graphicData>
        </a:graphic>
      </p:graphicFrame>
      <p:graphicFrame>
        <p:nvGraphicFramePr>
          <p:cNvPr id="31" name="表格 30"/>
          <p:cNvGraphicFramePr/>
          <p:nvPr>
            <p:custDataLst>
              <p:tags r:id="rId2"/>
            </p:custDataLst>
          </p:nvPr>
        </p:nvGraphicFramePr>
        <p:xfrm>
          <a:off x="367030" y="4605020"/>
          <a:ext cx="6851650" cy="1491615"/>
        </p:xfrm>
        <a:graphic>
          <a:graphicData uri="http://schemas.openxmlformats.org/drawingml/2006/table">
            <a:tbl>
              <a:tblPr firstCol="1" bandCol="1">
                <a:tableStyleId>{FDDC0D4A-9344-4CA9-9205-F00B2F834179}</a:tableStyleId>
              </a:tblPr>
              <a:tblGrid>
                <a:gridCol w="6851650"/>
              </a:tblGrid>
              <a:tr h="241935">
                <a:tc>
                  <a:txBody>
                    <a:bodyPr/>
                    <a:p>
                      <a:pPr>
                        <a:buNone/>
                      </a:pPr>
                      <a:r>
                        <a:rPr lang="en-US" altLang="zh-CN" sz="1000">
                          <a:solidFill>
                            <a:schemeClr val="bg1"/>
                          </a:solidFill>
                          <a:latin typeface="微软雅黑" panose="020B0503020204020204" charset="-122"/>
                          <a:ea typeface="微软雅黑" panose="020B0503020204020204" charset="-122"/>
                        </a:rPr>
                        <a:t>Features and Benefits</a:t>
                      </a:r>
                      <a:endParaRPr lang="en-US" altLang="zh-CN" sz="1000">
                        <a:solidFill>
                          <a:schemeClr val="bg1"/>
                        </a:solidFill>
                        <a:latin typeface="微软雅黑" panose="020B0503020204020204" charset="-122"/>
                        <a:ea typeface="微软雅黑" panose="020B0503020204020204" charset="-122"/>
                      </a:endParaRPr>
                    </a:p>
                  </a:txBody>
                  <a:tcPr>
                    <a:solidFill>
                      <a:schemeClr val="accent2"/>
                    </a:solidFill>
                  </a:tcPr>
                </a:tc>
              </a:tr>
              <a:tr h="1125855">
                <a:tc>
                  <a:txBody>
                    <a:bodyPr/>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Solvent-Free Composition: Contains no volatile solvents, minimizing emissions during application and curing.</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Excellent Flow Properties: Naturally spreads evenly across substrates with minimal manual intervention.</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High Mechanical Strength: Provides abrasion resistance and impact durability suitable for industrial environments.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Smooth Finish: Achieves a glossy or matte finish depending on formulation variants.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Chemical Resistance: Resistant to oils, dilute acids, alkalis, and cleaning agents commonly used in commercial facilities.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Rapid Surface Dryness: Allows foot traffic shortly after application while full cure develops over time.</a:t>
                      </a:r>
                      <a:endParaRPr lang="en-US" altLang="zh-CN" sz="900" b="0">
                        <a:latin typeface="微软雅黑" panose="020B0503020204020204" charset="-122"/>
                        <a:ea typeface="微软雅黑" panose="020B0503020204020204" charset="-122"/>
                      </a:endParaRPr>
                    </a:p>
                  </a:txBody>
                  <a:tcPr/>
                </a:tc>
              </a:tr>
            </a:tbl>
          </a:graphicData>
        </a:graphic>
      </p:graphicFrame>
      <p:graphicFrame>
        <p:nvGraphicFramePr>
          <p:cNvPr id="32" name="表格 31"/>
          <p:cNvGraphicFramePr/>
          <p:nvPr>
            <p:custDataLst>
              <p:tags r:id="rId3"/>
            </p:custDataLst>
          </p:nvPr>
        </p:nvGraphicFramePr>
        <p:xfrm>
          <a:off x="367030" y="7351395"/>
          <a:ext cx="6851650" cy="1491615"/>
        </p:xfrm>
        <a:graphic>
          <a:graphicData uri="http://schemas.openxmlformats.org/drawingml/2006/table">
            <a:tbl>
              <a:tblPr firstCol="1" bandCol="1">
                <a:tableStyleId>{FDDC0D4A-9344-4CA9-9205-F00B2F834179}</a:tableStyleId>
              </a:tblPr>
              <a:tblGrid>
                <a:gridCol w="6851650"/>
              </a:tblGrid>
              <a:tr h="232410">
                <a:tc>
                  <a:txBody>
                    <a:bodyPr/>
                    <a:p>
                      <a:pPr>
                        <a:buNone/>
                      </a:pPr>
                      <a:r>
                        <a:rPr lang="en-US" altLang="zh-CN" sz="1000">
                          <a:solidFill>
                            <a:schemeClr val="bg1"/>
                          </a:solidFill>
                          <a:latin typeface="微软雅黑" panose="020B0503020204020204" charset="-122"/>
                          <a:ea typeface="微软雅黑" panose="020B0503020204020204" charset="-122"/>
                        </a:rPr>
                        <a:t>Uses</a:t>
                      </a:r>
                      <a:endParaRPr lang="en-US" altLang="zh-CN" sz="1000">
                        <a:solidFill>
                          <a:schemeClr val="bg1"/>
                        </a:solidFill>
                        <a:latin typeface="微软雅黑" panose="020B0503020204020204" charset="-122"/>
                        <a:ea typeface="微软雅黑" panose="020B0503020204020204" charset="-122"/>
                      </a:endParaRPr>
                    </a:p>
                  </a:txBody>
                  <a:tcPr>
                    <a:solidFill>
                      <a:schemeClr val="accent2"/>
                    </a:solidFill>
                  </a:tcPr>
                </a:tc>
              </a:tr>
              <a:tr h="1125855">
                <a:tc>
                  <a:txBody>
                    <a:bodyPr/>
                    <a:p>
                      <a:pPr indent="0" fontAlgn="auto">
                        <a:lnSpc>
                          <a:spcPts val="1300"/>
                        </a:lnSpc>
                        <a:buNone/>
                      </a:pPr>
                      <a:r>
                        <a:rPr lang="en-US" altLang="zh-CN" sz="900" b="0">
                          <a:latin typeface="微软雅黑" panose="020B0503020204020204" charset="-122"/>
                          <a:ea typeface="微软雅黑" panose="020B0503020204020204" charset="-122"/>
                        </a:rPr>
                        <a:t>Scenario Overview: Ideal for indoor flooring requiring a seamless, hygienic, and hard-wearing surface. Commonly applied where cleanliness, aesthetics, and durability are priorities.</a:t>
                      </a:r>
                      <a:endParaRPr lang="en-US" altLang="zh-CN" sz="900" b="0">
                        <a:latin typeface="微软雅黑" panose="020B0503020204020204" charset="-122"/>
                        <a:ea typeface="微软雅黑" panose="020B0503020204020204" charset="-122"/>
                      </a:endParaRPr>
                    </a:p>
                    <a:p>
                      <a:pPr indent="0" fontAlgn="auto">
                        <a:lnSpc>
                          <a:spcPts val="1300"/>
                        </a:lnSpc>
                        <a:buNone/>
                      </a:pP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Examples: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Warehouses and logistics centers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Manufacturing plants with moderate mechanical loads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Commercial kitchens and food processing areas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Exhibition halls and retail spaces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Parking garages (interior sections)</a:t>
                      </a:r>
                      <a:endParaRPr lang="en-US" altLang="zh-CN" sz="900" b="0">
                        <a:latin typeface="微软雅黑" panose="020B0503020204020204" charset="-122"/>
                        <a:ea typeface="微软雅黑" panose="020B0503020204020204" charset="-122"/>
                      </a:endParaRPr>
                    </a:p>
                  </a:txBody>
                  <a:tcPr/>
                </a:tc>
              </a:tr>
            </a:tbl>
          </a:graphicData>
        </a:graphic>
      </p:graphicFrame>
      <p:grpSp>
        <p:nvGrpSpPr>
          <p:cNvPr id="8" name="组合 7"/>
          <p:cNvGrpSpPr/>
          <p:nvPr/>
        </p:nvGrpSpPr>
        <p:grpSpPr>
          <a:xfrm>
            <a:off x="5276215" y="2245995"/>
            <a:ext cx="1948180" cy="1647190"/>
            <a:chOff x="8259" y="3421"/>
            <a:chExt cx="3068" cy="2594"/>
          </a:xfrm>
        </p:grpSpPr>
        <p:pic>
          <p:nvPicPr>
            <p:cNvPr id="6" name="图片 5" descr="亮面自流平漆大桶"/>
            <p:cNvPicPr>
              <a:picLocks noChangeAspect="1"/>
            </p:cNvPicPr>
            <p:nvPr/>
          </p:nvPicPr>
          <p:blipFill>
            <a:blip r:embed="rId4"/>
            <a:stretch>
              <a:fillRect/>
            </a:stretch>
          </p:blipFill>
          <p:spPr>
            <a:xfrm>
              <a:off x="8259" y="3421"/>
              <a:ext cx="2503" cy="2503"/>
            </a:xfrm>
            <a:prstGeom prst="rect">
              <a:avLst/>
            </a:prstGeom>
          </p:spPr>
        </p:pic>
        <p:pic>
          <p:nvPicPr>
            <p:cNvPr id="7" name="图片 6" descr="亮面自流平漆小罐"/>
            <p:cNvPicPr>
              <a:picLocks noChangeAspect="1"/>
            </p:cNvPicPr>
            <p:nvPr/>
          </p:nvPicPr>
          <p:blipFill>
            <a:blip r:embed="rId5"/>
            <a:stretch>
              <a:fillRect/>
            </a:stretch>
          </p:blipFill>
          <p:spPr>
            <a:xfrm>
              <a:off x="9727" y="4415"/>
              <a:ext cx="1601" cy="1601"/>
            </a:xfrm>
            <a:prstGeom prst="rect">
              <a:avLst/>
            </a:prstGeom>
          </p:spPr>
        </p:pic>
      </p:grpSp>
      <p:grpSp>
        <p:nvGrpSpPr>
          <p:cNvPr id="10" name="组合 9"/>
          <p:cNvGrpSpPr/>
          <p:nvPr/>
        </p:nvGrpSpPr>
        <p:grpSpPr>
          <a:xfrm>
            <a:off x="367030" y="10262235"/>
            <a:ext cx="6851650" cy="213995"/>
            <a:chOff x="578" y="16161"/>
            <a:chExt cx="10790" cy="337"/>
          </a:xfrm>
        </p:grpSpPr>
        <p:sp>
          <p:nvSpPr>
            <p:cNvPr id="12" name="文本框 11"/>
            <p:cNvSpPr txBox="1"/>
            <p:nvPr/>
          </p:nvSpPr>
          <p:spPr>
            <a:xfrm>
              <a:off x="578" y="16161"/>
              <a:ext cx="8390" cy="337"/>
            </a:xfrm>
            <a:prstGeom prst="rect">
              <a:avLst/>
            </a:prstGeom>
            <a:noFill/>
          </p:spPr>
          <p:txBody>
            <a:bodyPr wrap="square" rtlCol="0">
              <a:spAutoFit/>
            </a:bodyPr>
            <a:p>
              <a:r>
                <a:rPr lang="en-US" altLang="zh-CN" sz="800">
                  <a:latin typeface="微软雅黑" panose="020B0503020204020204" charset="-122"/>
                  <a:ea typeface="微软雅黑" panose="020B0503020204020204" charset="-122"/>
                </a:rPr>
                <a:t>Version 3.2 of Datasheet GSL 950 approved on</a:t>
              </a:r>
              <a:r>
                <a:rPr lang="en-US" altLang="zh-CN" sz="800">
                  <a:latin typeface="微软雅黑" panose="020B0503020204020204" charset="-122"/>
                  <a:ea typeface="微软雅黑" panose="020B0503020204020204" charset="-122"/>
                  <a:sym typeface="+mn-ea"/>
                </a:rPr>
                <a:t> Monday, 23 March 2026, 13:55:22 P.M. UTC+8</a:t>
              </a:r>
              <a:endParaRPr lang="en-US" altLang="zh-CN" sz="800">
                <a:latin typeface="微软雅黑" panose="020B0503020204020204" charset="-122"/>
                <a:ea typeface="微软雅黑" panose="020B0503020204020204" charset="-122"/>
              </a:endParaRPr>
            </a:p>
          </p:txBody>
        </p:sp>
        <p:sp>
          <p:nvSpPr>
            <p:cNvPr id="13" name="文本框 12"/>
            <p:cNvSpPr txBox="1"/>
            <p:nvPr/>
          </p:nvSpPr>
          <p:spPr>
            <a:xfrm>
              <a:off x="9777" y="16161"/>
              <a:ext cx="1591" cy="337"/>
            </a:xfrm>
            <a:prstGeom prst="rect">
              <a:avLst/>
            </a:prstGeom>
            <a:noFill/>
          </p:spPr>
          <p:txBody>
            <a:bodyPr wrap="square" rtlCol="0">
              <a:spAutoFit/>
            </a:bodyPr>
            <a:p>
              <a:pPr algn="r"/>
              <a:r>
                <a:rPr lang="en-US" altLang="zh-CN" sz="800" b="1">
                  <a:latin typeface="微软雅黑" panose="020B0503020204020204" charset="-122"/>
                  <a:ea typeface="微软雅黑" panose="020B0503020204020204" charset="-122"/>
                </a:rPr>
                <a:t>Page 1 of  4</a:t>
              </a:r>
              <a:endParaRPr lang="en-US" altLang="zh-CN" sz="800" b="1">
                <a:latin typeface="微软雅黑" panose="020B0503020204020204" charset="-122"/>
                <a:ea typeface="微软雅黑" panose="020B0503020204020204" charset="-122"/>
              </a:endParaRPr>
            </a:p>
          </p:txBody>
        </p:sp>
      </p:grpSp>
      <p:grpSp>
        <p:nvGrpSpPr>
          <p:cNvPr id="2" name="组合 1"/>
          <p:cNvGrpSpPr/>
          <p:nvPr/>
        </p:nvGrpSpPr>
        <p:grpSpPr>
          <a:xfrm>
            <a:off x="272415" y="205740"/>
            <a:ext cx="6951980" cy="858520"/>
            <a:chOff x="429" y="324"/>
            <a:chExt cx="10948" cy="1352"/>
          </a:xfrm>
        </p:grpSpPr>
        <p:grpSp>
          <p:nvGrpSpPr>
            <p:cNvPr id="3" name="组合 2"/>
            <p:cNvGrpSpPr/>
            <p:nvPr/>
          </p:nvGrpSpPr>
          <p:grpSpPr>
            <a:xfrm rot="0">
              <a:off x="429" y="398"/>
              <a:ext cx="2581" cy="1018"/>
              <a:chOff x="429" y="398"/>
              <a:chExt cx="2581" cy="1018"/>
            </a:xfrm>
          </p:grpSpPr>
          <p:pic>
            <p:nvPicPr>
              <p:cNvPr id="4" name="图片 3" descr="普惠体纯黑logo"/>
              <p:cNvPicPr>
                <a:picLocks noChangeAspect="1"/>
              </p:cNvPicPr>
              <p:nvPr/>
            </p:nvPicPr>
            <p:blipFill>
              <a:blip r:embed="rId6"/>
              <a:stretch>
                <a:fillRect/>
              </a:stretch>
            </p:blipFill>
            <p:spPr>
              <a:xfrm>
                <a:off x="588" y="398"/>
                <a:ext cx="2423" cy="438"/>
              </a:xfrm>
              <a:prstGeom prst="rect">
                <a:avLst/>
              </a:prstGeom>
            </p:spPr>
          </p:pic>
          <p:sp>
            <p:nvSpPr>
              <p:cNvPr id="14" name="文本框 13"/>
              <p:cNvSpPr txBox="1"/>
              <p:nvPr/>
            </p:nvSpPr>
            <p:spPr>
              <a:xfrm>
                <a:off x="429" y="886"/>
                <a:ext cx="1885" cy="531"/>
              </a:xfrm>
              <a:prstGeom prst="rect">
                <a:avLst/>
              </a:prstGeom>
              <a:noFill/>
            </p:spPr>
            <p:txBody>
              <a:bodyPr wrap="square" rtlCol="0">
                <a:spAutoFit/>
              </a:bodyPr>
              <a:p>
                <a:r>
                  <a:rPr lang="en-US" altLang="zh-CN" sz="800" b="1">
                    <a:latin typeface="微软雅黑" panose="020B0503020204020204" charset="-122"/>
                    <a:ea typeface="微软雅黑" panose="020B0503020204020204" charset="-122"/>
                  </a:rPr>
                  <a:t>CONSTRUCTION</a:t>
                </a:r>
                <a:endParaRPr lang="en-US" altLang="zh-CN" sz="800" b="1">
                  <a:latin typeface="微软雅黑" panose="020B0503020204020204" charset="-122"/>
                  <a:ea typeface="微软雅黑" panose="020B0503020204020204" charset="-122"/>
                </a:endParaRPr>
              </a:p>
              <a:p>
                <a:r>
                  <a:rPr lang="en-US" altLang="zh-CN" sz="800" b="1">
                    <a:latin typeface="微软雅黑" panose="020B0503020204020204" charset="-122"/>
                    <a:ea typeface="微软雅黑" panose="020B0503020204020204" charset="-122"/>
                  </a:rPr>
                  <a:t>SOLUTIONS</a:t>
                </a:r>
                <a:endParaRPr lang="en-US" altLang="zh-CN" sz="800" b="1">
                  <a:latin typeface="微软雅黑" panose="020B0503020204020204" charset="-122"/>
                  <a:ea typeface="微软雅黑" panose="020B0503020204020204" charset="-122"/>
                </a:endParaRPr>
              </a:p>
            </p:txBody>
          </p:sp>
        </p:grpSp>
        <p:sp>
          <p:nvSpPr>
            <p:cNvPr id="16" name="文本框 15"/>
            <p:cNvSpPr txBox="1"/>
            <p:nvPr/>
          </p:nvSpPr>
          <p:spPr>
            <a:xfrm>
              <a:off x="3967" y="324"/>
              <a:ext cx="3966" cy="822"/>
            </a:xfrm>
            <a:prstGeom prst="rect">
              <a:avLst/>
            </a:prstGeom>
            <a:noFill/>
          </p:spPr>
          <p:txBody>
            <a:bodyPr wrap="square" rtlCol="0">
              <a:spAutoFit/>
            </a:bodyPr>
            <a:p>
              <a:pPr algn="ctr"/>
              <a:r>
                <a:rPr lang="en-US" altLang="zh-CN" sz="2800" b="1"/>
                <a:t>Datasheet</a:t>
              </a:r>
              <a:endParaRPr lang="en-US" altLang="zh-CN" sz="2800" b="1"/>
            </a:p>
          </p:txBody>
        </p:sp>
        <p:sp>
          <p:nvSpPr>
            <p:cNvPr id="18" name="矩形 17"/>
            <p:cNvSpPr/>
            <p:nvPr/>
          </p:nvSpPr>
          <p:spPr>
            <a:xfrm>
              <a:off x="9097" y="339"/>
              <a:ext cx="2280" cy="675"/>
            </a:xfrm>
            <a:prstGeom prst="rect">
              <a:avLst/>
            </a:prstGeom>
            <a:solidFill>
              <a:schemeClr val="bg2">
                <a:lumMod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0" name="图片 19" descr="阿里巴巴普惠体飞联达-2"/>
            <p:cNvPicPr>
              <a:picLocks noChangeAspect="1"/>
            </p:cNvPicPr>
            <p:nvPr/>
          </p:nvPicPr>
          <p:blipFill>
            <a:blip r:embed="rId7">
              <a:alphaModFix amt="73000"/>
            </a:blip>
            <a:srcRect t="35694" b="42565"/>
            <a:stretch>
              <a:fillRect/>
            </a:stretch>
          </p:blipFill>
          <p:spPr>
            <a:xfrm>
              <a:off x="9147" y="410"/>
              <a:ext cx="2181" cy="474"/>
            </a:xfrm>
            <a:prstGeom prst="rect">
              <a:avLst/>
            </a:prstGeom>
          </p:spPr>
        </p:pic>
        <p:cxnSp>
          <p:nvCxnSpPr>
            <p:cNvPr id="22" name="直接连接符 21"/>
            <p:cNvCxnSpPr/>
            <p:nvPr/>
          </p:nvCxnSpPr>
          <p:spPr>
            <a:xfrm>
              <a:off x="9117" y="1008"/>
              <a:ext cx="2239" cy="0"/>
            </a:xfrm>
            <a:prstGeom prst="line">
              <a:avLst/>
            </a:prstGeom>
            <a:ln w="31750" cap="rnd">
              <a:solidFill>
                <a:schemeClr val="accent2"/>
              </a:solidFill>
              <a:round/>
            </a:ln>
          </p:spPr>
          <p:style>
            <a:lnRef idx="0">
              <a:srgbClr val="FFFFFF"/>
            </a:lnRef>
            <a:fillRef idx="0">
              <a:srgbClr val="FFFFFF"/>
            </a:fillRef>
            <a:effectRef idx="0">
              <a:srgbClr val="FFFFFF"/>
            </a:effectRef>
            <a:fontRef idx="minor">
              <a:schemeClr val="tx1"/>
            </a:fontRef>
          </p:style>
        </p:cxnSp>
        <p:sp>
          <p:nvSpPr>
            <p:cNvPr id="24" name="文本框 23"/>
            <p:cNvSpPr txBox="1"/>
            <p:nvPr/>
          </p:nvSpPr>
          <p:spPr>
            <a:xfrm>
              <a:off x="9176" y="1036"/>
              <a:ext cx="2123" cy="594"/>
            </a:xfrm>
            <a:prstGeom prst="rect">
              <a:avLst/>
            </a:prstGeom>
            <a:noFill/>
          </p:spPr>
          <p:txBody>
            <a:bodyPr wrap="square" rtlCol="0">
              <a:noAutofit/>
            </a:bodyPr>
            <a:p>
              <a:pPr algn="ctr"/>
              <a:r>
                <a:rPr lang="en-US" altLang="zh-CN" sz="1200" b="1">
                  <a:solidFill>
                    <a:srgbClr val="ED7D31"/>
                  </a:solidFill>
                  <a:latin typeface="Gabriola" panose="04040605051002020D02" charset="0"/>
                  <a:cs typeface="Gabriola" panose="04040605051002020D02" charset="0"/>
                </a:rPr>
                <a:t>DR. FLOOR PAINT</a:t>
              </a:r>
              <a:endParaRPr lang="en-US" altLang="zh-CN" sz="1200" b="1">
                <a:solidFill>
                  <a:srgbClr val="ED7D31"/>
                </a:solidFill>
                <a:latin typeface="Gabriola" panose="04040605051002020D02" charset="0"/>
                <a:cs typeface="Gabriola" panose="04040605051002020D02" charset="0"/>
              </a:endParaRPr>
            </a:p>
            <a:p>
              <a:pPr algn="ctr"/>
              <a:r>
                <a:rPr lang="en-US" altLang="zh-CN" sz="1200" b="1">
                  <a:solidFill>
                    <a:srgbClr val="ED7D31"/>
                  </a:solidFill>
                  <a:latin typeface="Gabriola" panose="04040605051002020D02" charset="0"/>
                  <a:cs typeface="Gabriola" panose="04040605051002020D02" charset="0"/>
                </a:rPr>
                <a:t>LAB™</a:t>
              </a:r>
              <a:endParaRPr lang="en-US" altLang="zh-CN" sz="1200" b="1">
                <a:solidFill>
                  <a:srgbClr val="ED7D31"/>
                </a:solidFill>
                <a:latin typeface="Gabriola" panose="04040605051002020D02" charset="0"/>
                <a:cs typeface="Gabriola" panose="04040605051002020D02" charset="0"/>
              </a:endParaRPr>
            </a:p>
          </p:txBody>
        </p:sp>
        <p:cxnSp>
          <p:nvCxnSpPr>
            <p:cNvPr id="26" name="直接连接符 25"/>
            <p:cNvCxnSpPr/>
            <p:nvPr/>
          </p:nvCxnSpPr>
          <p:spPr>
            <a:xfrm>
              <a:off x="9114" y="1676"/>
              <a:ext cx="2245" cy="0"/>
            </a:xfrm>
            <a:prstGeom prst="line">
              <a:avLst/>
            </a:prstGeom>
            <a:ln w="31750" cap="sq" cmpd="dbl">
              <a:solidFill>
                <a:schemeClr val="accent2"/>
              </a:solidFill>
              <a:round/>
            </a:ln>
          </p:spPr>
          <p:style>
            <a:lnRef idx="0">
              <a:srgbClr val="FFFFFF"/>
            </a:lnRef>
            <a:fillRef idx="0">
              <a:srgbClr val="FFFFFF"/>
            </a:fillRef>
            <a:effectRef idx="0">
              <a:srgbClr val="FFFFFF"/>
            </a:effectRef>
            <a:fontRef idx="minor">
              <a:schemeClr val="tx1"/>
            </a:fontRef>
          </p:style>
        </p:cxn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custDataLst>
              <p:tags r:id="rId1"/>
            </p:custDataLst>
          </p:nvPr>
        </p:nvGraphicFramePr>
        <p:xfrm>
          <a:off x="373380" y="1416050"/>
          <a:ext cx="6851650" cy="3032760"/>
        </p:xfrm>
        <a:graphic>
          <a:graphicData uri="http://schemas.openxmlformats.org/drawingml/2006/table">
            <a:tbl>
              <a:tblPr firstCol="1" bandCol="1">
                <a:tableStyleId>{FDDC0D4A-9344-4CA9-9205-F00B2F834179}</a:tableStyleId>
              </a:tblPr>
              <a:tblGrid>
                <a:gridCol w="6851650"/>
              </a:tblGrid>
              <a:tr h="241935">
                <a:tc>
                  <a:txBody>
                    <a:bodyPr/>
                    <a:p>
                      <a:pPr>
                        <a:buNone/>
                      </a:pPr>
                      <a:r>
                        <a:rPr lang="en-US" altLang="zh-CN" sz="1000">
                          <a:solidFill>
                            <a:schemeClr val="bg1"/>
                          </a:solidFill>
                          <a:latin typeface="微软雅黑" panose="020B0503020204020204" charset="-122"/>
                          <a:ea typeface="微软雅黑" panose="020B0503020204020204" charset="-122"/>
                        </a:rPr>
                        <a:t>Typical Properties</a:t>
                      </a:r>
                      <a:endParaRPr lang="en-US" altLang="zh-CN" sz="1000">
                        <a:solidFill>
                          <a:schemeClr val="bg1"/>
                        </a:solidFill>
                        <a:latin typeface="微软雅黑" panose="020B0503020204020204" charset="-122"/>
                        <a:ea typeface="微软雅黑" panose="020B0503020204020204" charset="-122"/>
                      </a:endParaRPr>
                    </a:p>
                  </a:txBody>
                  <a:tcPr>
                    <a:solidFill>
                      <a:schemeClr val="accent2"/>
                    </a:solidFill>
                  </a:tcPr>
                </a:tc>
              </a:tr>
              <a:tr h="256540">
                <a:tc>
                  <a:txBody>
                    <a:bodyPr/>
                    <a:p>
                      <a:pPr indent="0" fontAlgn="auto">
                        <a:lnSpc>
                          <a:spcPts val="1300"/>
                        </a:lnSpc>
                        <a:buNone/>
                      </a:pPr>
                      <a:r>
                        <a:rPr lang="en-US" altLang="zh-CN" sz="900" b="0">
                          <a:latin typeface="微软雅黑" panose="020B0503020204020204" charset="-122"/>
                          <a:ea typeface="微软雅黑" panose="020B0503020204020204" charset="-122"/>
                        </a:rPr>
                        <a:t>Sizes:</a:t>
                      </a: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This product is packaged in drums, with sales packaging specifications available in four sizes: 1KG / 5KG / 10KG / 20KG.</a:t>
                      </a:r>
                      <a:endParaRPr lang="en-US" altLang="zh-CN" sz="900" b="0">
                        <a:latin typeface="微软雅黑" panose="020B0503020204020204" charset="-122"/>
                        <a:ea typeface="微软雅黑" panose="020B0503020204020204" charset="-122"/>
                      </a:endParaRPr>
                    </a:p>
                  </a:txBody>
                  <a:tcPr/>
                </a:tc>
              </a:tr>
              <a:tr h="256540">
                <a:tc>
                  <a:txBody>
                    <a:bodyPr/>
                    <a:p>
                      <a:pPr>
                        <a:buNone/>
                      </a:pPr>
                      <a:r>
                        <a:rPr lang="en-US" altLang="zh-CN" sz="900" b="0">
                          <a:latin typeface="微软雅黑" panose="020B0503020204020204" charset="-122"/>
                          <a:ea typeface="微软雅黑" panose="020B0503020204020204" charset="-122"/>
                        </a:rPr>
                        <a:t>Available Colors:</a:t>
                      </a: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r>
                        <a:rPr lang="en-US" altLang="zh-CN" sz="900" b="0">
                          <a:latin typeface="微软雅黑" panose="020B0503020204020204" charset="-122"/>
                          <a:ea typeface="微软雅黑" panose="020B0503020204020204" charset="-122"/>
                        </a:rPr>
                        <a:t>  White            Off-white           Light Gray      Medium Gray      Dark Gray           Green            Light Green        Pale Blue</a:t>
                      </a: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r>
                        <a:rPr lang="en-US" altLang="zh-CN" sz="900" b="0">
                          <a:latin typeface="微软雅黑" panose="020B0503020204020204" charset="-122"/>
                          <a:ea typeface="微软雅黑" panose="020B0503020204020204" charset="-122"/>
                        </a:rPr>
                        <a:t>Lake Blue          Dark Blue         Navy Blue          Sea Blue             Khaki                Yellow       Sunshine Yellow        Red</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None/>
                      </a:pPr>
                      <a:r>
                        <a:rPr lang="en-US" altLang="zh-CN" sz="900" b="0">
                          <a:latin typeface="微软雅黑" panose="020B0503020204020204" charset="-122"/>
                          <a:ea typeface="微软雅黑" panose="020B0503020204020204" charset="-122"/>
                          <a:sym typeface="+mn-ea"/>
                        </a:rPr>
                        <a:t>Clean Up:</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Skin contact: Immediately wash the affected area with plenty of soap and warm water. Do not use solvents. If irritation persists, seek medical attention.</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Eye contact: Rinse eyes immediately with clean water for at least 15 minutes while holding eyelids open. Remove contact lenses if present and easy to do so. Seek immediate medical advice.</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None/>
                      </a:pPr>
                      <a:r>
                        <a:rPr lang="en-US" altLang="zh-CN" sz="900" b="0">
                          <a:latin typeface="微软雅黑" panose="020B0503020204020204" charset="-122"/>
                          <a:ea typeface="微软雅黑" panose="020B0503020204020204" charset="-122"/>
                        </a:rPr>
                        <a:t>Application Methods: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Pour directly onto prepared substrate</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Spread evenly using a serrated trowel or spike roller</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Allow gravity and viscosity to achieve natural leveling</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Optional: Use a smoothing blade for final finishing before initial set</a:t>
                      </a:r>
                      <a:endParaRPr lang="en-US" altLang="zh-CN" sz="900" b="0">
                        <a:latin typeface="微软雅黑" panose="020B0503020204020204" charset="-122"/>
                        <a:ea typeface="微软雅黑" panose="020B0503020204020204" charset="-122"/>
                      </a:endParaRPr>
                    </a:p>
                  </a:txBody>
                  <a:tcPr/>
                </a:tc>
              </a:tr>
              <a:tr h="197485">
                <a:tc>
                  <a:txBody>
                    <a:bodyPr/>
                    <a:p>
                      <a:pPr fontAlgn="auto">
                        <a:lnSpc>
                          <a:spcPts val="1300"/>
                        </a:lnSpc>
                        <a:buNone/>
                      </a:pPr>
                      <a:r>
                        <a:rPr lang="en-US" altLang="zh-CN" sz="900" b="0">
                          <a:latin typeface="微软雅黑" panose="020B0503020204020204" charset="-122"/>
                          <a:ea typeface="微软雅黑" panose="020B0503020204020204" charset="-122"/>
                        </a:rPr>
                        <a:t>Drying Time:</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Initial Set / Touch Dry: 4–6 hours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Walkable: 6–8 hours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Full Chemical &amp; Mechanical Cure: 5–7 days</a:t>
                      </a:r>
                      <a:endParaRPr lang="en-US" altLang="zh-CN" sz="900" b="0">
                        <a:latin typeface="微软雅黑" panose="020B0503020204020204" charset="-122"/>
                        <a:ea typeface="微软雅黑" panose="020B0503020204020204" charset="-122"/>
                      </a:endParaRPr>
                    </a:p>
                    <a:p>
                      <a:pPr fontAlgn="auto">
                        <a:lnSpc>
                          <a:spcPts val="1300"/>
                        </a:lnSpc>
                        <a:buNone/>
                      </a:pPr>
                      <a:r>
                        <a:rPr lang="en-US" altLang="zh-CN" sz="900" b="0">
                          <a:latin typeface="微软雅黑" panose="020B0503020204020204" charset="-122"/>
                          <a:ea typeface="微软雅黑" panose="020B0503020204020204" charset="-122"/>
                        </a:rPr>
                        <a:t>Note: Lower temperature and higher humidity will extend drying times.</a:t>
                      </a:r>
                      <a:endParaRPr lang="en-US" altLang="zh-CN" sz="900" b="0">
                        <a:latin typeface="微软雅黑" panose="020B0503020204020204" charset="-122"/>
                        <a:ea typeface="微软雅黑" panose="020B0503020204020204" charset="-122"/>
                      </a:endParaRPr>
                    </a:p>
                  </a:txBody>
                  <a:tcPr/>
                </a:tc>
              </a:tr>
              <a:tr h="197485">
                <a:tc>
                  <a:txBody>
                    <a:bodyPr/>
                    <a:p>
                      <a:pPr fontAlgn="auto">
                        <a:lnSpc>
                          <a:spcPts val="1300"/>
                        </a:lnSpc>
                        <a:buNone/>
                      </a:pPr>
                      <a:r>
                        <a:rPr lang="en-US" altLang="zh-CN" sz="900" b="0">
                          <a:latin typeface="微软雅黑" panose="020B0503020204020204" charset="-122"/>
                          <a:ea typeface="微软雅黑" panose="020B0503020204020204" charset="-122"/>
                        </a:rPr>
                        <a:t>Coverage Area:</a:t>
                      </a:r>
                      <a:endParaRPr lang="en-US" altLang="zh-CN" sz="900" b="0">
                        <a:latin typeface="微软雅黑" panose="020B0503020204020204" charset="-122"/>
                        <a:ea typeface="微软雅黑" panose="020B0503020204020204" charset="-122"/>
                      </a:endParaRPr>
                    </a:p>
                    <a:p>
                      <a:pPr fontAlgn="auto">
                        <a:lnSpc>
                          <a:spcPts val="1300"/>
                        </a:lnSpc>
                        <a:buNone/>
                      </a:pPr>
                      <a:r>
                        <a:rPr lang="en-US" altLang="zh-CN" sz="900" b="0">
                          <a:latin typeface="微软雅黑" panose="020B0503020204020204" charset="-122"/>
                          <a:ea typeface="微软雅黑" panose="020B0503020204020204" charset="-122"/>
                        </a:rPr>
                        <a:t>1 kg of the product is expected to cover an area of approximately 1 square meters.</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None/>
                      </a:pPr>
                      <a:r>
                        <a:rPr lang="en-US" altLang="zh-CN" sz="900" b="0">
                          <a:latin typeface="微软雅黑" panose="020B0503020204020204" charset="-122"/>
                          <a:ea typeface="微软雅黑" panose="020B0503020204020204" charset="-122"/>
                        </a:rPr>
                        <a:t>Construction Steps:</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Substrate Inspection: Ensure concrete slab is structurally sound, dry (moisture content ≤75% RH), and free from contaminants.</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Surface Preparation: Shot blasting or diamond grinding to remove laitance and create anchor profile; vacuum clean thoroughly.</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Mixing: Stir material thoroughly according to manufacturer’s instructions; avoid introducing air bubbles.</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Pouring: Pour mixture evenly across the area in strips or zones to control flow.</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Leveling: Use spike roller immediately after pouring to eliminate bubbles and assist spreading.</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Finishing: Smooth edges and transitions with appropriate tools before initial set begins.</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Protection: Shield freshly poured surface from dust and moisture until fully cured.</a:t>
                      </a:r>
                      <a:endParaRPr lang="en-US" altLang="zh-CN" sz="900" b="0">
                        <a:latin typeface="微软雅黑" panose="020B0503020204020204" charset="-122"/>
                        <a:ea typeface="微软雅黑" panose="020B0503020204020204" charset="-122"/>
                      </a:endParaRPr>
                    </a:p>
                  </a:txBody>
                  <a:tcPr/>
                </a:tc>
              </a:tr>
            </a:tbl>
          </a:graphicData>
        </a:graphic>
      </p:graphicFrame>
      <p:graphicFrame>
        <p:nvGraphicFramePr>
          <p:cNvPr id="31" name="表格 30"/>
          <p:cNvGraphicFramePr/>
          <p:nvPr>
            <p:custDataLst>
              <p:tags r:id="rId2"/>
            </p:custDataLst>
          </p:nvPr>
        </p:nvGraphicFramePr>
        <p:xfrm>
          <a:off x="367030" y="8550275"/>
          <a:ext cx="6851650" cy="1224915"/>
        </p:xfrm>
        <a:graphic>
          <a:graphicData uri="http://schemas.openxmlformats.org/drawingml/2006/table">
            <a:tbl>
              <a:tblPr firstCol="1" bandCol="1">
                <a:tableStyleId>{FDDC0D4A-9344-4CA9-9205-F00B2F834179}</a:tableStyleId>
              </a:tblPr>
              <a:tblGrid>
                <a:gridCol w="6851650"/>
              </a:tblGrid>
              <a:tr h="243840">
                <a:tc>
                  <a:txBody>
                    <a:bodyPr/>
                    <a:p>
                      <a:pPr>
                        <a:buNone/>
                      </a:pPr>
                      <a:r>
                        <a:rPr lang="en-US" altLang="zh-CN" sz="1000">
                          <a:solidFill>
                            <a:schemeClr val="bg1"/>
                          </a:solidFill>
                          <a:latin typeface="微软雅黑" panose="020B0503020204020204" charset="-122"/>
                          <a:ea typeface="微软雅黑" panose="020B0503020204020204" charset="-122"/>
                        </a:rPr>
                        <a:t>Maintenance Precautions</a:t>
                      </a:r>
                      <a:endParaRPr lang="en-US" altLang="zh-CN" sz="1000">
                        <a:solidFill>
                          <a:schemeClr val="bg1"/>
                        </a:solidFill>
                        <a:latin typeface="微软雅黑" panose="020B0503020204020204" charset="-122"/>
                        <a:ea typeface="微软雅黑" panose="020B0503020204020204" charset="-122"/>
                      </a:endParaRPr>
                    </a:p>
                  </a:txBody>
                  <a:tcPr>
                    <a:solidFill>
                      <a:schemeClr val="accent2"/>
                    </a:solidFill>
                  </a:tcPr>
                </a:tc>
              </a:tr>
              <a:tr h="981075">
                <a:tc>
                  <a:txBody>
                    <a:bodyPr/>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Wait until full cure before routine cleaning.</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Initial cleaning should use neutral pH detergents and soft brushes/mops.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Avoid dragging heavy equipment across uncured surfaces.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Periodic inspection for cracks or wear; repair localized damage promptly using compatible patching compounds.</a:t>
                      </a:r>
                      <a:endParaRPr lang="en-US" altLang="zh-CN" sz="900" b="0">
                        <a:latin typeface="微软雅黑" panose="020B0503020204020204" charset="-122"/>
                        <a:ea typeface="微软雅黑" panose="020B0503020204020204" charset="-122"/>
                      </a:endParaRPr>
                    </a:p>
                  </a:txBody>
                  <a:tcPr/>
                </a:tc>
              </a:tr>
            </a:tbl>
          </a:graphicData>
        </a:graphic>
      </p:graphicFrame>
      <p:sp>
        <p:nvSpPr>
          <p:cNvPr id="45" name="椭圆 44"/>
          <p:cNvSpPr/>
          <p:nvPr/>
        </p:nvSpPr>
        <p:spPr>
          <a:xfrm rot="16200000">
            <a:off x="568325" y="2317115"/>
            <a:ext cx="281305" cy="281305"/>
          </a:xfrm>
          <a:prstGeom prst="ellipse">
            <a:avLst/>
          </a:prstGeom>
          <a:solidFill>
            <a:schemeClr val="bg1"/>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8" name="椭圆 7"/>
          <p:cNvSpPr/>
          <p:nvPr/>
        </p:nvSpPr>
        <p:spPr>
          <a:xfrm rot="16200000">
            <a:off x="1415415" y="2317115"/>
            <a:ext cx="281305" cy="281305"/>
          </a:xfrm>
          <a:prstGeom prst="ellipse">
            <a:avLst/>
          </a:prstGeom>
          <a:solidFill>
            <a:srgbClr val="EEEDE8"/>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0" name="椭圆 9"/>
          <p:cNvSpPr/>
          <p:nvPr/>
        </p:nvSpPr>
        <p:spPr>
          <a:xfrm rot="16200000">
            <a:off x="2262505" y="2317115"/>
            <a:ext cx="281305" cy="281305"/>
          </a:xfrm>
          <a:prstGeom prst="ellipse">
            <a:avLst/>
          </a:prstGeom>
          <a:solidFill>
            <a:srgbClr val="B0B6B6"/>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2" name="椭圆 11"/>
          <p:cNvSpPr/>
          <p:nvPr/>
        </p:nvSpPr>
        <p:spPr>
          <a:xfrm rot="16200000">
            <a:off x="3109595" y="2317115"/>
            <a:ext cx="281305" cy="281305"/>
          </a:xfrm>
          <a:prstGeom prst="ellipse">
            <a:avLst/>
          </a:prstGeom>
          <a:solidFill>
            <a:srgbClr val="5A595E"/>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3" name="椭圆 12"/>
          <p:cNvSpPr/>
          <p:nvPr/>
        </p:nvSpPr>
        <p:spPr>
          <a:xfrm rot="16200000">
            <a:off x="3956685" y="2317115"/>
            <a:ext cx="281305" cy="281305"/>
          </a:xfrm>
          <a:prstGeom prst="ellipse">
            <a:avLst/>
          </a:prstGeom>
          <a:solidFill>
            <a:srgbClr val="4D4D4D"/>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4" name="椭圆 13"/>
          <p:cNvSpPr/>
          <p:nvPr/>
        </p:nvSpPr>
        <p:spPr>
          <a:xfrm rot="16200000">
            <a:off x="5650865" y="2317115"/>
            <a:ext cx="281305" cy="281305"/>
          </a:xfrm>
          <a:prstGeom prst="ellipse">
            <a:avLst/>
          </a:prstGeom>
          <a:solidFill>
            <a:srgbClr val="5AB87A"/>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6" name="椭圆 15"/>
          <p:cNvSpPr/>
          <p:nvPr/>
        </p:nvSpPr>
        <p:spPr>
          <a:xfrm rot="16200000">
            <a:off x="6497955" y="2317115"/>
            <a:ext cx="281305" cy="281305"/>
          </a:xfrm>
          <a:prstGeom prst="ellipse">
            <a:avLst/>
          </a:prstGeom>
          <a:solidFill>
            <a:srgbClr val="34D6E1"/>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8" name="椭圆 17"/>
          <p:cNvSpPr/>
          <p:nvPr/>
        </p:nvSpPr>
        <p:spPr>
          <a:xfrm rot="16200000">
            <a:off x="4803775" y="2317115"/>
            <a:ext cx="281305" cy="281305"/>
          </a:xfrm>
          <a:prstGeom prst="ellipse">
            <a:avLst/>
          </a:prstGeom>
          <a:solidFill>
            <a:srgbClr val="3A6933"/>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0" name="椭圆 19"/>
          <p:cNvSpPr/>
          <p:nvPr/>
        </p:nvSpPr>
        <p:spPr>
          <a:xfrm rot="16200000">
            <a:off x="568325" y="2867660"/>
            <a:ext cx="281305" cy="281305"/>
          </a:xfrm>
          <a:prstGeom prst="ellipse">
            <a:avLst/>
          </a:prstGeom>
          <a:solidFill>
            <a:srgbClr val="5CAFD7"/>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2" name="椭圆 21"/>
          <p:cNvSpPr/>
          <p:nvPr/>
        </p:nvSpPr>
        <p:spPr>
          <a:xfrm rot="16200000">
            <a:off x="1415415" y="2867660"/>
            <a:ext cx="281305" cy="281305"/>
          </a:xfrm>
          <a:prstGeom prst="ellipse">
            <a:avLst/>
          </a:prstGeom>
          <a:solidFill>
            <a:srgbClr val="0148A2"/>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4" name="椭圆 23"/>
          <p:cNvSpPr/>
          <p:nvPr/>
        </p:nvSpPr>
        <p:spPr>
          <a:xfrm rot="16200000">
            <a:off x="2262505" y="2867660"/>
            <a:ext cx="281305" cy="281305"/>
          </a:xfrm>
          <a:prstGeom prst="ellipse">
            <a:avLst/>
          </a:prstGeom>
          <a:solidFill>
            <a:srgbClr val="3A94D3"/>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6" name="椭圆 25"/>
          <p:cNvSpPr/>
          <p:nvPr/>
        </p:nvSpPr>
        <p:spPr>
          <a:xfrm rot="16200000">
            <a:off x="3109595" y="2867660"/>
            <a:ext cx="281305" cy="281305"/>
          </a:xfrm>
          <a:prstGeom prst="ellipse">
            <a:avLst/>
          </a:prstGeom>
          <a:solidFill>
            <a:srgbClr val="1258A0"/>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8" name="椭圆 27"/>
          <p:cNvSpPr/>
          <p:nvPr/>
        </p:nvSpPr>
        <p:spPr>
          <a:xfrm rot="16200000">
            <a:off x="3956685" y="2867660"/>
            <a:ext cx="281305" cy="281305"/>
          </a:xfrm>
          <a:prstGeom prst="ellipse">
            <a:avLst/>
          </a:prstGeom>
          <a:solidFill>
            <a:srgbClr val="B08E75"/>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32" name="椭圆 31"/>
          <p:cNvSpPr/>
          <p:nvPr/>
        </p:nvSpPr>
        <p:spPr>
          <a:xfrm rot="16200000">
            <a:off x="4803775" y="2867660"/>
            <a:ext cx="281305" cy="281305"/>
          </a:xfrm>
          <a:prstGeom prst="ellipse">
            <a:avLst/>
          </a:prstGeom>
          <a:solidFill>
            <a:srgbClr val="EBB725"/>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3" name="椭圆 2"/>
          <p:cNvSpPr/>
          <p:nvPr/>
        </p:nvSpPr>
        <p:spPr>
          <a:xfrm rot="16200000">
            <a:off x="5650865" y="2867660"/>
            <a:ext cx="281305" cy="281305"/>
          </a:xfrm>
          <a:prstGeom prst="ellipse">
            <a:avLst/>
          </a:prstGeom>
          <a:solidFill>
            <a:srgbClr val="DED961"/>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4" name="椭圆 3"/>
          <p:cNvSpPr/>
          <p:nvPr/>
        </p:nvSpPr>
        <p:spPr>
          <a:xfrm rot="16200000">
            <a:off x="6497955" y="2867660"/>
            <a:ext cx="281305" cy="281305"/>
          </a:xfrm>
          <a:prstGeom prst="ellipse">
            <a:avLst/>
          </a:prstGeom>
          <a:solidFill>
            <a:srgbClr val="E13930"/>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grpSp>
        <p:nvGrpSpPr>
          <p:cNvPr id="7" name="组合 6"/>
          <p:cNvGrpSpPr/>
          <p:nvPr/>
        </p:nvGrpSpPr>
        <p:grpSpPr>
          <a:xfrm>
            <a:off x="272415" y="205740"/>
            <a:ext cx="6951980" cy="858520"/>
            <a:chOff x="429" y="324"/>
            <a:chExt cx="10948" cy="1352"/>
          </a:xfrm>
        </p:grpSpPr>
        <p:grpSp>
          <p:nvGrpSpPr>
            <p:cNvPr id="29" name="组合 28"/>
            <p:cNvGrpSpPr/>
            <p:nvPr/>
          </p:nvGrpSpPr>
          <p:grpSpPr>
            <a:xfrm rot="0">
              <a:off x="429" y="398"/>
              <a:ext cx="2581" cy="1018"/>
              <a:chOff x="429" y="398"/>
              <a:chExt cx="2581" cy="1018"/>
            </a:xfrm>
          </p:grpSpPr>
          <p:pic>
            <p:nvPicPr>
              <p:cNvPr id="33" name="图片 32" descr="普惠体纯黑logo"/>
              <p:cNvPicPr>
                <a:picLocks noChangeAspect="1"/>
              </p:cNvPicPr>
              <p:nvPr/>
            </p:nvPicPr>
            <p:blipFill>
              <a:blip r:embed="rId3"/>
              <a:stretch>
                <a:fillRect/>
              </a:stretch>
            </p:blipFill>
            <p:spPr>
              <a:xfrm>
                <a:off x="588" y="398"/>
                <a:ext cx="2423" cy="438"/>
              </a:xfrm>
              <a:prstGeom prst="rect">
                <a:avLst/>
              </a:prstGeom>
            </p:spPr>
          </p:pic>
          <p:sp>
            <p:nvSpPr>
              <p:cNvPr id="34" name="文本框 33"/>
              <p:cNvSpPr txBox="1"/>
              <p:nvPr/>
            </p:nvSpPr>
            <p:spPr>
              <a:xfrm>
                <a:off x="429" y="886"/>
                <a:ext cx="1885" cy="531"/>
              </a:xfrm>
              <a:prstGeom prst="rect">
                <a:avLst/>
              </a:prstGeom>
              <a:noFill/>
            </p:spPr>
            <p:txBody>
              <a:bodyPr wrap="square" rtlCol="0">
                <a:spAutoFit/>
              </a:bodyPr>
              <a:p>
                <a:r>
                  <a:rPr lang="en-US" altLang="zh-CN" sz="800" b="1">
                    <a:latin typeface="微软雅黑" panose="020B0503020204020204" charset="-122"/>
                    <a:ea typeface="微软雅黑" panose="020B0503020204020204" charset="-122"/>
                  </a:rPr>
                  <a:t>CONSTRUCTION</a:t>
                </a:r>
                <a:endParaRPr lang="en-US" altLang="zh-CN" sz="800" b="1">
                  <a:latin typeface="微软雅黑" panose="020B0503020204020204" charset="-122"/>
                  <a:ea typeface="微软雅黑" panose="020B0503020204020204" charset="-122"/>
                </a:endParaRPr>
              </a:p>
              <a:p>
                <a:r>
                  <a:rPr lang="en-US" altLang="zh-CN" sz="800" b="1">
                    <a:latin typeface="微软雅黑" panose="020B0503020204020204" charset="-122"/>
                    <a:ea typeface="微软雅黑" panose="020B0503020204020204" charset="-122"/>
                  </a:rPr>
                  <a:t>SOLUTIONS</a:t>
                </a:r>
                <a:endParaRPr lang="en-US" altLang="zh-CN" sz="800" b="1">
                  <a:latin typeface="微软雅黑" panose="020B0503020204020204" charset="-122"/>
                  <a:ea typeface="微软雅黑" panose="020B0503020204020204" charset="-122"/>
                </a:endParaRPr>
              </a:p>
            </p:txBody>
          </p:sp>
        </p:grpSp>
        <p:sp>
          <p:nvSpPr>
            <p:cNvPr id="35" name="文本框 34"/>
            <p:cNvSpPr txBox="1"/>
            <p:nvPr/>
          </p:nvSpPr>
          <p:spPr>
            <a:xfrm>
              <a:off x="3967" y="324"/>
              <a:ext cx="3966" cy="822"/>
            </a:xfrm>
            <a:prstGeom prst="rect">
              <a:avLst/>
            </a:prstGeom>
            <a:noFill/>
          </p:spPr>
          <p:txBody>
            <a:bodyPr wrap="square" rtlCol="0">
              <a:spAutoFit/>
            </a:bodyPr>
            <a:p>
              <a:pPr algn="ctr"/>
              <a:r>
                <a:rPr lang="en-US" altLang="zh-CN" sz="2800" b="1"/>
                <a:t>Datasheet</a:t>
              </a:r>
              <a:endParaRPr lang="en-US" altLang="zh-CN" sz="2800" b="1"/>
            </a:p>
          </p:txBody>
        </p:sp>
        <p:sp>
          <p:nvSpPr>
            <p:cNvPr id="37" name="矩形 36"/>
            <p:cNvSpPr/>
            <p:nvPr/>
          </p:nvSpPr>
          <p:spPr>
            <a:xfrm>
              <a:off x="9097" y="339"/>
              <a:ext cx="2280" cy="675"/>
            </a:xfrm>
            <a:prstGeom prst="rect">
              <a:avLst/>
            </a:prstGeom>
            <a:solidFill>
              <a:schemeClr val="bg2">
                <a:lumMod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38" name="图片 37" descr="阿里巴巴普惠体飞联达-2"/>
            <p:cNvPicPr>
              <a:picLocks noChangeAspect="1"/>
            </p:cNvPicPr>
            <p:nvPr/>
          </p:nvPicPr>
          <p:blipFill>
            <a:blip r:embed="rId4">
              <a:alphaModFix amt="73000"/>
            </a:blip>
            <a:srcRect t="35694" b="42565"/>
            <a:stretch>
              <a:fillRect/>
            </a:stretch>
          </p:blipFill>
          <p:spPr>
            <a:xfrm>
              <a:off x="9147" y="410"/>
              <a:ext cx="2181" cy="474"/>
            </a:xfrm>
            <a:prstGeom prst="rect">
              <a:avLst/>
            </a:prstGeom>
          </p:spPr>
        </p:pic>
        <p:cxnSp>
          <p:nvCxnSpPr>
            <p:cNvPr id="39" name="直接连接符 38"/>
            <p:cNvCxnSpPr/>
            <p:nvPr/>
          </p:nvCxnSpPr>
          <p:spPr>
            <a:xfrm>
              <a:off x="9117" y="1008"/>
              <a:ext cx="2239" cy="0"/>
            </a:xfrm>
            <a:prstGeom prst="line">
              <a:avLst/>
            </a:prstGeom>
            <a:ln w="31750" cap="rnd">
              <a:solidFill>
                <a:schemeClr val="accent2"/>
              </a:solidFill>
              <a:round/>
            </a:ln>
          </p:spPr>
          <p:style>
            <a:lnRef idx="0">
              <a:srgbClr val="FFFFFF"/>
            </a:lnRef>
            <a:fillRef idx="0">
              <a:srgbClr val="FFFFFF"/>
            </a:fillRef>
            <a:effectRef idx="0">
              <a:srgbClr val="FFFFFF"/>
            </a:effectRef>
            <a:fontRef idx="minor">
              <a:schemeClr val="tx1"/>
            </a:fontRef>
          </p:style>
        </p:cxnSp>
        <p:sp>
          <p:nvSpPr>
            <p:cNvPr id="40" name="文本框 39"/>
            <p:cNvSpPr txBox="1"/>
            <p:nvPr/>
          </p:nvSpPr>
          <p:spPr>
            <a:xfrm>
              <a:off x="9176" y="1036"/>
              <a:ext cx="2123" cy="594"/>
            </a:xfrm>
            <a:prstGeom prst="rect">
              <a:avLst/>
            </a:prstGeom>
            <a:noFill/>
          </p:spPr>
          <p:txBody>
            <a:bodyPr wrap="square" rtlCol="0">
              <a:noAutofit/>
            </a:bodyPr>
            <a:p>
              <a:pPr algn="ctr"/>
              <a:r>
                <a:rPr lang="en-US" altLang="zh-CN" sz="1200" b="1">
                  <a:solidFill>
                    <a:srgbClr val="ED7D31"/>
                  </a:solidFill>
                  <a:latin typeface="Gabriola" panose="04040605051002020D02" charset="0"/>
                  <a:cs typeface="Gabriola" panose="04040605051002020D02" charset="0"/>
                </a:rPr>
                <a:t>DR. FLOOR PAINT</a:t>
              </a:r>
              <a:endParaRPr lang="en-US" altLang="zh-CN" sz="1200" b="1">
                <a:solidFill>
                  <a:srgbClr val="ED7D31"/>
                </a:solidFill>
                <a:latin typeface="Gabriola" panose="04040605051002020D02" charset="0"/>
                <a:cs typeface="Gabriola" panose="04040605051002020D02" charset="0"/>
              </a:endParaRPr>
            </a:p>
            <a:p>
              <a:pPr algn="ctr"/>
              <a:r>
                <a:rPr lang="en-US" altLang="zh-CN" sz="1200" b="1">
                  <a:solidFill>
                    <a:srgbClr val="ED7D31"/>
                  </a:solidFill>
                  <a:latin typeface="Gabriola" panose="04040605051002020D02" charset="0"/>
                  <a:cs typeface="Gabriola" panose="04040605051002020D02" charset="0"/>
                </a:rPr>
                <a:t>LAB™</a:t>
              </a:r>
              <a:endParaRPr lang="en-US" altLang="zh-CN" sz="1200" b="1">
                <a:solidFill>
                  <a:srgbClr val="ED7D31"/>
                </a:solidFill>
                <a:latin typeface="Gabriola" panose="04040605051002020D02" charset="0"/>
                <a:cs typeface="Gabriola" panose="04040605051002020D02" charset="0"/>
              </a:endParaRPr>
            </a:p>
          </p:txBody>
        </p:sp>
        <p:cxnSp>
          <p:nvCxnSpPr>
            <p:cNvPr id="41" name="直接连接符 40"/>
            <p:cNvCxnSpPr/>
            <p:nvPr/>
          </p:nvCxnSpPr>
          <p:spPr>
            <a:xfrm>
              <a:off x="9114" y="1676"/>
              <a:ext cx="2245" cy="0"/>
            </a:xfrm>
            <a:prstGeom prst="line">
              <a:avLst/>
            </a:prstGeom>
            <a:ln w="31750" cap="sq" cmpd="dbl">
              <a:solidFill>
                <a:schemeClr val="accent2"/>
              </a:solidFill>
              <a:round/>
            </a:ln>
          </p:spPr>
          <p:style>
            <a:lnRef idx="0">
              <a:srgbClr val="FFFFFF"/>
            </a:lnRef>
            <a:fillRef idx="0">
              <a:srgbClr val="FFFFFF"/>
            </a:fillRef>
            <a:effectRef idx="0">
              <a:srgbClr val="FFFFFF"/>
            </a:effectRef>
            <a:fontRef idx="minor">
              <a:schemeClr val="tx1"/>
            </a:fontRef>
          </p:style>
        </p:cxnSp>
      </p:grpSp>
      <p:grpSp>
        <p:nvGrpSpPr>
          <p:cNvPr id="15" name="组合 14"/>
          <p:cNvGrpSpPr/>
          <p:nvPr/>
        </p:nvGrpSpPr>
        <p:grpSpPr>
          <a:xfrm>
            <a:off x="367030" y="10262235"/>
            <a:ext cx="6851650" cy="213995"/>
            <a:chOff x="578" y="16161"/>
            <a:chExt cx="10790" cy="337"/>
          </a:xfrm>
        </p:grpSpPr>
        <p:sp>
          <p:nvSpPr>
            <p:cNvPr id="17" name="文本框 16"/>
            <p:cNvSpPr txBox="1"/>
            <p:nvPr/>
          </p:nvSpPr>
          <p:spPr>
            <a:xfrm>
              <a:off x="578" y="16161"/>
              <a:ext cx="8390" cy="337"/>
            </a:xfrm>
            <a:prstGeom prst="rect">
              <a:avLst/>
            </a:prstGeom>
            <a:noFill/>
          </p:spPr>
          <p:txBody>
            <a:bodyPr wrap="square" rtlCol="0">
              <a:spAutoFit/>
            </a:bodyPr>
            <a:p>
              <a:r>
                <a:rPr lang="en-US" altLang="zh-CN" sz="800">
                  <a:latin typeface="微软雅黑" panose="020B0503020204020204" charset="-122"/>
                  <a:ea typeface="微软雅黑" panose="020B0503020204020204" charset="-122"/>
                </a:rPr>
                <a:t>Version 3.2 of Datasheet GSL 950 approved on</a:t>
              </a:r>
              <a:r>
                <a:rPr lang="en-US" altLang="zh-CN" sz="800">
                  <a:latin typeface="微软雅黑" panose="020B0503020204020204" charset="-122"/>
                  <a:ea typeface="微软雅黑" panose="020B0503020204020204" charset="-122"/>
                  <a:sym typeface="+mn-ea"/>
                </a:rPr>
                <a:t> Monday, 23 March 2026, 13:55:22 P.M. UTC+8</a:t>
              </a:r>
              <a:endParaRPr lang="en-US" altLang="zh-CN" sz="800">
                <a:latin typeface="微软雅黑" panose="020B0503020204020204" charset="-122"/>
                <a:ea typeface="微软雅黑" panose="020B0503020204020204" charset="-122"/>
              </a:endParaRPr>
            </a:p>
          </p:txBody>
        </p:sp>
        <p:sp>
          <p:nvSpPr>
            <p:cNvPr id="19" name="文本框 18"/>
            <p:cNvSpPr txBox="1"/>
            <p:nvPr/>
          </p:nvSpPr>
          <p:spPr>
            <a:xfrm>
              <a:off x="9777" y="16161"/>
              <a:ext cx="1591" cy="337"/>
            </a:xfrm>
            <a:prstGeom prst="rect">
              <a:avLst/>
            </a:prstGeom>
            <a:noFill/>
          </p:spPr>
          <p:txBody>
            <a:bodyPr wrap="square" rtlCol="0">
              <a:spAutoFit/>
            </a:bodyPr>
            <a:p>
              <a:pPr algn="r"/>
              <a:r>
                <a:rPr lang="en-US" altLang="zh-CN" sz="800" b="1">
                  <a:latin typeface="微软雅黑" panose="020B0503020204020204" charset="-122"/>
                  <a:ea typeface="微软雅黑" panose="020B0503020204020204" charset="-122"/>
                </a:rPr>
                <a:t>Page 2 of  4</a:t>
              </a:r>
              <a:endParaRPr lang="en-US" altLang="zh-CN" sz="800" b="1">
                <a:latin typeface="微软雅黑" panose="020B0503020204020204" charset="-122"/>
                <a:ea typeface="微软雅黑" panose="020B0503020204020204" charset="-122"/>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7" name="组合 6"/>
          <p:cNvGrpSpPr/>
          <p:nvPr/>
        </p:nvGrpSpPr>
        <p:grpSpPr>
          <a:xfrm>
            <a:off x="272415" y="205740"/>
            <a:ext cx="6951980" cy="858520"/>
            <a:chOff x="429" y="324"/>
            <a:chExt cx="10948" cy="1352"/>
          </a:xfrm>
        </p:grpSpPr>
        <p:grpSp>
          <p:nvGrpSpPr>
            <p:cNvPr id="29" name="组合 28"/>
            <p:cNvGrpSpPr/>
            <p:nvPr/>
          </p:nvGrpSpPr>
          <p:grpSpPr>
            <a:xfrm rot="0">
              <a:off x="429" y="398"/>
              <a:ext cx="2581" cy="1018"/>
              <a:chOff x="429" y="398"/>
              <a:chExt cx="2581" cy="1018"/>
            </a:xfrm>
          </p:grpSpPr>
          <p:pic>
            <p:nvPicPr>
              <p:cNvPr id="33" name="图片 32" descr="普惠体纯黑logo"/>
              <p:cNvPicPr>
                <a:picLocks noChangeAspect="1"/>
              </p:cNvPicPr>
              <p:nvPr/>
            </p:nvPicPr>
            <p:blipFill>
              <a:blip r:embed="rId1"/>
              <a:stretch>
                <a:fillRect/>
              </a:stretch>
            </p:blipFill>
            <p:spPr>
              <a:xfrm>
                <a:off x="588" y="398"/>
                <a:ext cx="2423" cy="438"/>
              </a:xfrm>
              <a:prstGeom prst="rect">
                <a:avLst/>
              </a:prstGeom>
            </p:spPr>
          </p:pic>
          <p:sp>
            <p:nvSpPr>
              <p:cNvPr id="34" name="文本框 33"/>
              <p:cNvSpPr txBox="1"/>
              <p:nvPr/>
            </p:nvSpPr>
            <p:spPr>
              <a:xfrm>
                <a:off x="429" y="886"/>
                <a:ext cx="1885" cy="531"/>
              </a:xfrm>
              <a:prstGeom prst="rect">
                <a:avLst/>
              </a:prstGeom>
              <a:noFill/>
            </p:spPr>
            <p:txBody>
              <a:bodyPr wrap="square" rtlCol="0">
                <a:spAutoFit/>
              </a:bodyPr>
              <a:p>
                <a:r>
                  <a:rPr lang="en-US" altLang="zh-CN" sz="800" b="1">
                    <a:latin typeface="微软雅黑" panose="020B0503020204020204" charset="-122"/>
                    <a:ea typeface="微软雅黑" panose="020B0503020204020204" charset="-122"/>
                  </a:rPr>
                  <a:t>CONSTRUCTION</a:t>
                </a:r>
                <a:endParaRPr lang="en-US" altLang="zh-CN" sz="800" b="1">
                  <a:latin typeface="微软雅黑" panose="020B0503020204020204" charset="-122"/>
                  <a:ea typeface="微软雅黑" panose="020B0503020204020204" charset="-122"/>
                </a:endParaRPr>
              </a:p>
              <a:p>
                <a:r>
                  <a:rPr lang="en-US" altLang="zh-CN" sz="800" b="1">
                    <a:latin typeface="微软雅黑" panose="020B0503020204020204" charset="-122"/>
                    <a:ea typeface="微软雅黑" panose="020B0503020204020204" charset="-122"/>
                  </a:rPr>
                  <a:t>SOLUTIONS</a:t>
                </a:r>
                <a:endParaRPr lang="en-US" altLang="zh-CN" sz="800" b="1">
                  <a:latin typeface="微软雅黑" panose="020B0503020204020204" charset="-122"/>
                  <a:ea typeface="微软雅黑" panose="020B0503020204020204" charset="-122"/>
                </a:endParaRPr>
              </a:p>
            </p:txBody>
          </p:sp>
        </p:grpSp>
        <p:sp>
          <p:nvSpPr>
            <p:cNvPr id="35" name="文本框 34"/>
            <p:cNvSpPr txBox="1"/>
            <p:nvPr/>
          </p:nvSpPr>
          <p:spPr>
            <a:xfrm>
              <a:off x="3967" y="324"/>
              <a:ext cx="3966" cy="822"/>
            </a:xfrm>
            <a:prstGeom prst="rect">
              <a:avLst/>
            </a:prstGeom>
            <a:noFill/>
          </p:spPr>
          <p:txBody>
            <a:bodyPr wrap="square" rtlCol="0">
              <a:spAutoFit/>
            </a:bodyPr>
            <a:p>
              <a:pPr algn="ctr"/>
              <a:r>
                <a:rPr lang="en-US" altLang="zh-CN" sz="2800" b="1"/>
                <a:t>Datasheet</a:t>
              </a:r>
              <a:endParaRPr lang="en-US" altLang="zh-CN" sz="2800" b="1"/>
            </a:p>
          </p:txBody>
        </p:sp>
        <p:sp>
          <p:nvSpPr>
            <p:cNvPr id="37" name="矩形 36"/>
            <p:cNvSpPr/>
            <p:nvPr/>
          </p:nvSpPr>
          <p:spPr>
            <a:xfrm>
              <a:off x="9097" y="339"/>
              <a:ext cx="2280" cy="675"/>
            </a:xfrm>
            <a:prstGeom prst="rect">
              <a:avLst/>
            </a:prstGeom>
            <a:solidFill>
              <a:schemeClr val="bg2">
                <a:lumMod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38" name="图片 37" descr="阿里巴巴普惠体飞联达-2"/>
            <p:cNvPicPr>
              <a:picLocks noChangeAspect="1"/>
            </p:cNvPicPr>
            <p:nvPr/>
          </p:nvPicPr>
          <p:blipFill>
            <a:blip r:embed="rId2">
              <a:alphaModFix amt="73000"/>
            </a:blip>
            <a:srcRect t="35694" b="42565"/>
            <a:stretch>
              <a:fillRect/>
            </a:stretch>
          </p:blipFill>
          <p:spPr>
            <a:xfrm>
              <a:off x="9147" y="410"/>
              <a:ext cx="2181" cy="474"/>
            </a:xfrm>
            <a:prstGeom prst="rect">
              <a:avLst/>
            </a:prstGeom>
          </p:spPr>
        </p:pic>
        <p:cxnSp>
          <p:nvCxnSpPr>
            <p:cNvPr id="39" name="直接连接符 38"/>
            <p:cNvCxnSpPr/>
            <p:nvPr/>
          </p:nvCxnSpPr>
          <p:spPr>
            <a:xfrm>
              <a:off x="9117" y="1008"/>
              <a:ext cx="2239" cy="0"/>
            </a:xfrm>
            <a:prstGeom prst="line">
              <a:avLst/>
            </a:prstGeom>
            <a:ln w="31750" cap="rnd">
              <a:solidFill>
                <a:schemeClr val="accent2"/>
              </a:solidFill>
              <a:round/>
            </a:ln>
          </p:spPr>
          <p:style>
            <a:lnRef idx="0">
              <a:srgbClr val="FFFFFF"/>
            </a:lnRef>
            <a:fillRef idx="0">
              <a:srgbClr val="FFFFFF"/>
            </a:fillRef>
            <a:effectRef idx="0">
              <a:srgbClr val="FFFFFF"/>
            </a:effectRef>
            <a:fontRef idx="minor">
              <a:schemeClr val="tx1"/>
            </a:fontRef>
          </p:style>
        </p:cxnSp>
        <p:sp>
          <p:nvSpPr>
            <p:cNvPr id="40" name="文本框 39"/>
            <p:cNvSpPr txBox="1"/>
            <p:nvPr/>
          </p:nvSpPr>
          <p:spPr>
            <a:xfrm>
              <a:off x="9176" y="1036"/>
              <a:ext cx="2123" cy="594"/>
            </a:xfrm>
            <a:prstGeom prst="rect">
              <a:avLst/>
            </a:prstGeom>
            <a:noFill/>
          </p:spPr>
          <p:txBody>
            <a:bodyPr wrap="square" rtlCol="0">
              <a:noAutofit/>
            </a:bodyPr>
            <a:p>
              <a:pPr algn="ctr"/>
              <a:r>
                <a:rPr lang="en-US" altLang="zh-CN" sz="1200" b="1">
                  <a:solidFill>
                    <a:srgbClr val="ED7D31"/>
                  </a:solidFill>
                  <a:latin typeface="Gabriola" panose="04040605051002020D02" charset="0"/>
                  <a:cs typeface="Gabriola" panose="04040605051002020D02" charset="0"/>
                </a:rPr>
                <a:t>DR. FLOOR PAINT</a:t>
              </a:r>
              <a:endParaRPr lang="en-US" altLang="zh-CN" sz="1200" b="1">
                <a:solidFill>
                  <a:srgbClr val="ED7D31"/>
                </a:solidFill>
                <a:latin typeface="Gabriola" panose="04040605051002020D02" charset="0"/>
                <a:cs typeface="Gabriola" panose="04040605051002020D02" charset="0"/>
              </a:endParaRPr>
            </a:p>
            <a:p>
              <a:pPr algn="ctr"/>
              <a:r>
                <a:rPr lang="en-US" altLang="zh-CN" sz="1200" b="1">
                  <a:solidFill>
                    <a:srgbClr val="ED7D31"/>
                  </a:solidFill>
                  <a:latin typeface="Gabriola" panose="04040605051002020D02" charset="0"/>
                  <a:cs typeface="Gabriola" panose="04040605051002020D02" charset="0"/>
                </a:rPr>
                <a:t>LAB™</a:t>
              </a:r>
              <a:endParaRPr lang="en-US" altLang="zh-CN" sz="1200" b="1">
                <a:solidFill>
                  <a:srgbClr val="ED7D31"/>
                </a:solidFill>
                <a:latin typeface="Gabriola" panose="04040605051002020D02" charset="0"/>
                <a:cs typeface="Gabriola" panose="04040605051002020D02" charset="0"/>
              </a:endParaRPr>
            </a:p>
          </p:txBody>
        </p:sp>
        <p:cxnSp>
          <p:nvCxnSpPr>
            <p:cNvPr id="41" name="直接连接符 40"/>
            <p:cNvCxnSpPr/>
            <p:nvPr/>
          </p:nvCxnSpPr>
          <p:spPr>
            <a:xfrm>
              <a:off x="9114" y="1676"/>
              <a:ext cx="2245" cy="0"/>
            </a:xfrm>
            <a:prstGeom prst="line">
              <a:avLst/>
            </a:prstGeom>
            <a:ln w="31750" cap="sq" cmpd="dbl">
              <a:solidFill>
                <a:schemeClr val="accent2"/>
              </a:solidFill>
              <a:round/>
            </a:ln>
          </p:spPr>
          <p:style>
            <a:lnRef idx="0">
              <a:srgbClr val="FFFFFF"/>
            </a:lnRef>
            <a:fillRef idx="0">
              <a:srgbClr val="FFFFFF"/>
            </a:fillRef>
            <a:effectRef idx="0">
              <a:srgbClr val="FFFFFF"/>
            </a:effectRef>
            <a:fontRef idx="minor">
              <a:schemeClr val="tx1"/>
            </a:fontRef>
          </p:style>
        </p:cxnSp>
      </p:grpSp>
      <p:grpSp>
        <p:nvGrpSpPr>
          <p:cNvPr id="15" name="组合 14"/>
          <p:cNvGrpSpPr/>
          <p:nvPr/>
        </p:nvGrpSpPr>
        <p:grpSpPr>
          <a:xfrm>
            <a:off x="367030" y="10262235"/>
            <a:ext cx="6851650" cy="213995"/>
            <a:chOff x="578" y="16161"/>
            <a:chExt cx="10790" cy="337"/>
          </a:xfrm>
        </p:grpSpPr>
        <p:sp>
          <p:nvSpPr>
            <p:cNvPr id="17" name="文本框 16"/>
            <p:cNvSpPr txBox="1"/>
            <p:nvPr/>
          </p:nvSpPr>
          <p:spPr>
            <a:xfrm>
              <a:off x="578" y="16161"/>
              <a:ext cx="8390" cy="337"/>
            </a:xfrm>
            <a:prstGeom prst="rect">
              <a:avLst/>
            </a:prstGeom>
            <a:noFill/>
          </p:spPr>
          <p:txBody>
            <a:bodyPr wrap="square" rtlCol="0">
              <a:spAutoFit/>
            </a:bodyPr>
            <a:p>
              <a:r>
                <a:rPr lang="en-US" altLang="zh-CN" sz="800">
                  <a:latin typeface="微软雅黑" panose="020B0503020204020204" charset="-122"/>
                  <a:ea typeface="微软雅黑" panose="020B0503020204020204" charset="-122"/>
                </a:rPr>
                <a:t>Version 3.2 of Datasheet GSL 950 approved on</a:t>
              </a:r>
              <a:r>
                <a:rPr lang="en-US" altLang="zh-CN" sz="800">
                  <a:latin typeface="微软雅黑" panose="020B0503020204020204" charset="-122"/>
                  <a:ea typeface="微软雅黑" panose="020B0503020204020204" charset="-122"/>
                  <a:sym typeface="+mn-ea"/>
                </a:rPr>
                <a:t> Monday, 23 March 2026, 13:55:22 P.M. UTC+8</a:t>
              </a:r>
              <a:endParaRPr lang="en-US" altLang="zh-CN" sz="800">
                <a:latin typeface="微软雅黑" panose="020B0503020204020204" charset="-122"/>
                <a:ea typeface="微软雅黑" panose="020B0503020204020204" charset="-122"/>
              </a:endParaRPr>
            </a:p>
          </p:txBody>
        </p:sp>
        <p:sp>
          <p:nvSpPr>
            <p:cNvPr id="19" name="文本框 18"/>
            <p:cNvSpPr txBox="1"/>
            <p:nvPr/>
          </p:nvSpPr>
          <p:spPr>
            <a:xfrm>
              <a:off x="9777" y="16161"/>
              <a:ext cx="1591" cy="337"/>
            </a:xfrm>
            <a:prstGeom prst="rect">
              <a:avLst/>
            </a:prstGeom>
            <a:noFill/>
          </p:spPr>
          <p:txBody>
            <a:bodyPr wrap="square" rtlCol="0">
              <a:spAutoFit/>
            </a:bodyPr>
            <a:p>
              <a:pPr algn="r"/>
              <a:r>
                <a:rPr lang="en-US" altLang="zh-CN" sz="800" b="1">
                  <a:latin typeface="微软雅黑" panose="020B0503020204020204" charset="-122"/>
                  <a:ea typeface="微软雅黑" panose="020B0503020204020204" charset="-122"/>
                </a:rPr>
                <a:t>Page 3 of  4</a:t>
              </a:r>
              <a:endParaRPr lang="en-US" altLang="zh-CN" sz="800" b="1">
                <a:latin typeface="微软雅黑" panose="020B0503020204020204" charset="-122"/>
                <a:ea typeface="微软雅黑" panose="020B0503020204020204" charset="-122"/>
              </a:endParaRPr>
            </a:p>
          </p:txBody>
        </p:sp>
      </p:grpSp>
      <p:graphicFrame>
        <p:nvGraphicFramePr>
          <p:cNvPr id="5" name="表格 4"/>
          <p:cNvGraphicFramePr/>
          <p:nvPr>
            <p:custDataLst>
              <p:tags r:id="rId3"/>
            </p:custDataLst>
          </p:nvPr>
        </p:nvGraphicFramePr>
        <p:xfrm>
          <a:off x="373380" y="1416050"/>
          <a:ext cx="6851650" cy="7274560"/>
        </p:xfrm>
        <a:graphic>
          <a:graphicData uri="http://schemas.openxmlformats.org/drawingml/2006/table">
            <a:tbl>
              <a:tblPr firstCol="1" bandCol="1">
                <a:tableStyleId>{FDDC0D4A-9344-4CA9-9205-F00B2F834179}</a:tableStyleId>
              </a:tblPr>
              <a:tblGrid>
                <a:gridCol w="6851650"/>
              </a:tblGrid>
              <a:tr h="241935">
                <a:tc>
                  <a:txBody>
                    <a:bodyPr/>
                    <a:p>
                      <a:pPr>
                        <a:buNone/>
                      </a:pPr>
                      <a:r>
                        <a:rPr lang="en-US" altLang="zh-CN" sz="1000">
                          <a:solidFill>
                            <a:schemeClr val="bg1"/>
                          </a:solidFill>
                          <a:latin typeface="微软雅黑" panose="020B0503020204020204" charset="-122"/>
                          <a:ea typeface="微软雅黑" panose="020B0503020204020204" charset="-122"/>
                        </a:rPr>
                        <a:t>Technical Parameters*</a:t>
                      </a:r>
                      <a:endParaRPr lang="en-US" altLang="zh-CN" sz="1000">
                        <a:solidFill>
                          <a:schemeClr val="bg1"/>
                        </a:solidFill>
                        <a:latin typeface="微软雅黑" panose="020B0503020204020204" charset="-122"/>
                        <a:ea typeface="微软雅黑" panose="020B0503020204020204" charset="-122"/>
                      </a:endParaRPr>
                    </a:p>
                  </a:txBody>
                  <a:tcPr>
                    <a:solidFill>
                      <a:srgbClr val="ED7D31"/>
                    </a:solidFill>
                  </a:tcPr>
                </a:tc>
              </a:tr>
              <a:tr h="256540">
                <a:tc>
                  <a:txBody>
                    <a:bodyPr/>
                    <a:p>
                      <a:pPr indent="0" fontAlgn="auto">
                        <a:lnSpc>
                          <a:spcPts val="1300"/>
                        </a:lnSpc>
                        <a:buNone/>
                      </a:pPr>
                      <a:r>
                        <a:rPr lang="en-US" altLang="zh-CN" sz="900" b="0">
                          <a:latin typeface="微软雅黑" panose="020B0503020204020204" charset="-122"/>
                          <a:ea typeface="微软雅黑" panose="020B0503020204020204" charset="-122"/>
                        </a:rPr>
                        <a:t>State in container:</a:t>
                      </a: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Paint: Uniform after stirring and mixing, free from hard lumps.</a:t>
                      </a: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Hardener: Uniform after stirring and mixing, free from hard lumps.</a:t>
                      </a:r>
                      <a:endParaRPr lang="en-US" altLang="zh-CN" sz="900" b="0">
                        <a:latin typeface="微软雅黑" panose="020B0503020204020204" charset="-122"/>
                        <a:ea typeface="微软雅黑" panose="020B0503020204020204" charset="-122"/>
                      </a:endParaRPr>
                    </a:p>
                  </a:txBody>
                  <a:tcPr/>
                </a:tc>
              </a:tr>
              <a:tr h="256540">
                <a:tc>
                  <a:txBody>
                    <a:bodyPr/>
                    <a:p>
                      <a:pPr indent="0" fontAlgn="auto">
                        <a:lnSpc>
                          <a:spcPts val="1300"/>
                        </a:lnSpc>
                        <a:buNone/>
                      </a:pPr>
                      <a:r>
                        <a:rPr lang="en-US" altLang="zh-CN" sz="900" b="0">
                          <a:latin typeface="微软雅黑" panose="020B0503020204020204" charset="-122"/>
                          <a:ea typeface="微软雅黑" panose="020B0503020204020204" charset="-122"/>
                        </a:rPr>
                        <a:t>Film appearance: </a:t>
                      </a: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Normal appearance.</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None/>
                      </a:pPr>
                      <a:r>
                        <a:rPr lang="en-US" altLang="zh-CN" sz="900" b="0">
                          <a:latin typeface="微软雅黑" panose="020B0503020204020204" charset="-122"/>
                          <a:ea typeface="微软雅黑" panose="020B0503020204020204" charset="-122"/>
                        </a:rPr>
                        <a:t>Drying time (h):</a:t>
                      </a: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Surface dry ≤6 (actual test: surface dry at 3h)</a:t>
                      </a: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Fully dry ≤48 (actual test: fully dry at 16h)</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None/>
                      </a:pPr>
                      <a:r>
                        <a:rPr lang="en-US" altLang="zh-CN" sz="900" b="0">
                          <a:latin typeface="微软雅黑" panose="020B0503020204020204" charset="-122"/>
                          <a:ea typeface="微软雅黑" panose="020B0503020204020204" charset="-122"/>
                        </a:rPr>
                        <a:t>Shore hardness (Type D): </a:t>
                      </a: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98</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None/>
                      </a:pPr>
                      <a:r>
                        <a:rPr lang="en-US" altLang="zh-CN" sz="900" b="0">
                          <a:latin typeface="微软雅黑" panose="020B0503020204020204" charset="-122"/>
                          <a:ea typeface="微软雅黑" panose="020B0503020204020204" charset="-122"/>
                        </a:rPr>
                        <a:t>Abrasion resistance (759 g / 500 r), g: </a:t>
                      </a: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≤0.030 (test value: 0.008)</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None/>
                      </a:pPr>
                      <a:r>
                        <a:rPr lang="en-US" altLang="zh-CN" sz="900" b="0">
                          <a:latin typeface="微软雅黑" panose="020B0503020204020204" charset="-122"/>
                          <a:ea typeface="微软雅黑" panose="020B0503020204020204" charset="-122"/>
                        </a:rPr>
                        <a:t>Impact resistance [heavy load (1000 g steel ball)]: </a:t>
                      </a: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No cracking or peeling of the paint film</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Font typeface="+mj-lt"/>
                        <a:buNone/>
                      </a:pPr>
                      <a:r>
                        <a:rPr lang="en-US" altLang="zh-CN" sz="900" b="0">
                          <a:latin typeface="微软雅黑" panose="020B0503020204020204" charset="-122"/>
                          <a:ea typeface="微软雅黑" panose="020B0503020204020204" charset="-122"/>
                        </a:rPr>
                        <a:t>Water resistance (168 h): </a:t>
                      </a:r>
                      <a:endParaRPr lang="en-US" altLang="zh-CN" sz="900" b="0">
                        <a:latin typeface="微软雅黑" panose="020B0503020204020204" charset="-122"/>
                        <a:ea typeface="微软雅黑" panose="020B0503020204020204" charset="-122"/>
                      </a:endParaRPr>
                    </a:p>
                    <a:p>
                      <a:pPr indent="0" fontAlgn="auto">
                        <a:lnSpc>
                          <a:spcPts val="1300"/>
                        </a:lnSpc>
                        <a:buFont typeface="+mj-lt"/>
                        <a:buNone/>
                      </a:pPr>
                      <a:r>
                        <a:rPr lang="en-US" altLang="zh-CN" sz="900" b="0">
                          <a:latin typeface="微软雅黑" panose="020B0503020204020204" charset="-122"/>
                          <a:ea typeface="微软雅黑" panose="020B0503020204020204" charset="-122"/>
                        </a:rPr>
                        <a:t>No blistering, peeling, or discoloration.</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Font typeface="+mj-lt"/>
                        <a:buNone/>
                      </a:pPr>
                      <a:r>
                        <a:rPr lang="en-US" altLang="zh-CN" sz="900" b="0">
                          <a:latin typeface="微软雅黑" panose="020B0503020204020204" charset="-122"/>
                          <a:ea typeface="微软雅黑" panose="020B0503020204020204" charset="-122"/>
                        </a:rPr>
                        <a:t>Chemical resistance:</a:t>
                      </a:r>
                      <a:endParaRPr lang="en-US" altLang="zh-CN" sz="900" b="0">
                        <a:latin typeface="微软雅黑" panose="020B0503020204020204" charset="-122"/>
                        <a:ea typeface="微软雅黑" panose="020B0503020204020204" charset="-122"/>
                      </a:endParaRPr>
                    </a:p>
                    <a:p>
                      <a:pPr indent="0" fontAlgn="auto">
                        <a:lnSpc>
                          <a:spcPts val="1300"/>
                        </a:lnSpc>
                        <a:buFont typeface="+mj-lt"/>
                        <a:buNone/>
                      </a:pPr>
                      <a:r>
                        <a:rPr lang="en-US" altLang="zh-CN" sz="900" b="0">
                          <a:latin typeface="微软雅黑" panose="020B0503020204020204" charset="-122"/>
                          <a:ea typeface="微软雅黑" panose="020B0503020204020204" charset="-122"/>
                        </a:rPr>
                        <a:t>Oil resistance (120# solvent gasoline, 72 h): No blistering, peeling, or discoloration.</a:t>
                      </a:r>
                      <a:endParaRPr lang="en-US" altLang="zh-CN" sz="900" b="0">
                        <a:latin typeface="微软雅黑" panose="020B0503020204020204" charset="-122"/>
                        <a:ea typeface="微软雅黑" panose="020B0503020204020204" charset="-122"/>
                      </a:endParaRPr>
                    </a:p>
                    <a:p>
                      <a:pPr indent="0" fontAlgn="auto">
                        <a:lnSpc>
                          <a:spcPts val="1300"/>
                        </a:lnSpc>
                        <a:buFont typeface="+mj-lt"/>
                        <a:buNone/>
                      </a:pPr>
                      <a:r>
                        <a:rPr lang="en-US" altLang="zh-CN" sz="900" b="0">
                          <a:latin typeface="微软雅黑" panose="020B0503020204020204" charset="-122"/>
                          <a:ea typeface="微软雅黑" panose="020B0503020204020204" charset="-122"/>
                        </a:rPr>
                        <a:t>Alkali resistance (20% NaOH, 72 h): No blistering, peeling, or discoloration.</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Font typeface="+mj-lt"/>
                        <a:buNone/>
                      </a:pPr>
                      <a:r>
                        <a:rPr lang="en-US" altLang="zh-CN" sz="900" b="0">
                          <a:latin typeface="微软雅黑" panose="020B0503020204020204" charset="-122"/>
                          <a:ea typeface="微软雅黑" panose="020B0503020204020204" charset="-122"/>
                        </a:rPr>
                        <a:t>Volatile organic compound (VOC) content (g/L): </a:t>
                      </a:r>
                      <a:endParaRPr lang="en-US" altLang="zh-CN" sz="900" b="0">
                        <a:latin typeface="微软雅黑" panose="020B0503020204020204" charset="-122"/>
                        <a:ea typeface="微软雅黑" panose="020B0503020204020204" charset="-122"/>
                      </a:endParaRPr>
                    </a:p>
                    <a:p>
                      <a:pPr indent="0" fontAlgn="auto">
                        <a:lnSpc>
                          <a:spcPts val="1300"/>
                        </a:lnSpc>
                        <a:buFont typeface="+mj-lt"/>
                        <a:buNone/>
                      </a:pPr>
                      <a:r>
                        <a:rPr lang="en-US" altLang="zh-CN" sz="900" b="0">
                          <a:latin typeface="微软雅黑" panose="020B0503020204020204" charset="-122"/>
                          <a:ea typeface="微软雅黑" panose="020B0503020204020204" charset="-122"/>
                        </a:rPr>
                        <a:t>≤60 (Type W) (test value: 25)</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Font typeface="+mj-lt"/>
                        <a:buNone/>
                      </a:pPr>
                      <a:r>
                        <a:rPr lang="en-US" altLang="zh-CN" sz="900" b="0">
                          <a:latin typeface="微软雅黑" panose="020B0503020204020204" charset="-122"/>
                          <a:ea typeface="微软雅黑" panose="020B0503020204020204" charset="-122"/>
                        </a:rPr>
                        <a:t>Free formaldehyde (g/kg): </a:t>
                      </a:r>
                      <a:endParaRPr lang="en-US" altLang="zh-CN" sz="900" b="0">
                        <a:latin typeface="微软雅黑" panose="020B0503020204020204" charset="-122"/>
                        <a:ea typeface="微软雅黑" panose="020B0503020204020204" charset="-122"/>
                      </a:endParaRPr>
                    </a:p>
                    <a:p>
                      <a:pPr indent="0" fontAlgn="auto">
                        <a:lnSpc>
                          <a:spcPts val="1300"/>
                        </a:lnSpc>
                        <a:buFont typeface="+mj-lt"/>
                        <a:buNone/>
                      </a:pPr>
                      <a:r>
                        <a:rPr lang="en-US" altLang="zh-CN" sz="900" b="0">
                          <a:latin typeface="微软雅黑" panose="020B0503020204020204" charset="-122"/>
                          <a:ea typeface="微软雅黑" panose="020B0503020204020204" charset="-122"/>
                        </a:rPr>
                        <a:t>≤0.1 (Type W) (test value: 0.1)</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Font typeface="+mj-lt"/>
                        <a:buNone/>
                      </a:pPr>
                      <a:r>
                        <a:rPr lang="en-US" altLang="zh-CN" sz="900" b="0">
                          <a:latin typeface="微软雅黑" panose="020B0503020204020204" charset="-122"/>
                          <a:ea typeface="微软雅黑" panose="020B0503020204020204" charset="-122"/>
                        </a:rPr>
                        <a:t>Benzene (g/kg): </a:t>
                      </a:r>
                      <a:endParaRPr lang="en-US" altLang="zh-CN" sz="900" b="0">
                        <a:latin typeface="微软雅黑" panose="020B0503020204020204" charset="-122"/>
                        <a:ea typeface="微软雅黑" panose="020B0503020204020204" charset="-122"/>
                      </a:endParaRPr>
                    </a:p>
                    <a:p>
                      <a:pPr indent="0" fontAlgn="auto">
                        <a:lnSpc>
                          <a:spcPts val="1300"/>
                        </a:lnSpc>
                        <a:buFont typeface="+mj-lt"/>
                        <a:buNone/>
                      </a:pPr>
                      <a:r>
                        <a:rPr lang="en-US" altLang="zh-CN" sz="900" b="0">
                          <a:latin typeface="微软雅黑" panose="020B0503020204020204" charset="-122"/>
                          <a:ea typeface="微软雅黑" panose="020B0503020204020204" charset="-122"/>
                        </a:rPr>
                        <a:t>≤0.1 (Type W) (not detected)</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Font typeface="+mj-lt"/>
                        <a:buNone/>
                      </a:pPr>
                      <a:r>
                        <a:rPr lang="en-US" altLang="zh-CN" sz="900" b="0">
                          <a:latin typeface="微软雅黑" panose="020B0503020204020204" charset="-122"/>
                          <a:ea typeface="微软雅黑" panose="020B0503020204020204" charset="-122"/>
                        </a:rPr>
                        <a:t>Combined total of toluene, ethylbenzene, and xylenes (g/kg): </a:t>
                      </a:r>
                      <a:endParaRPr lang="en-US" altLang="zh-CN" sz="900" b="0">
                        <a:latin typeface="微软雅黑" panose="020B0503020204020204" charset="-122"/>
                        <a:ea typeface="微软雅黑" panose="020B0503020204020204" charset="-122"/>
                      </a:endParaRPr>
                    </a:p>
                    <a:p>
                      <a:pPr indent="0" fontAlgn="auto">
                        <a:lnSpc>
                          <a:spcPts val="1300"/>
                        </a:lnSpc>
                        <a:buFont typeface="+mj-lt"/>
                        <a:buNone/>
                      </a:pPr>
                      <a:r>
                        <a:rPr lang="en-US" altLang="zh-CN" sz="900" b="0">
                          <a:latin typeface="微软雅黑" panose="020B0503020204020204" charset="-122"/>
                          <a:ea typeface="微软雅黑" panose="020B0503020204020204" charset="-122"/>
                        </a:rPr>
                        <a:t>≤0.1 (Type W) (not detected)</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Font typeface="+mj-lt"/>
                        <a:buNone/>
                      </a:pPr>
                      <a:r>
                        <a:rPr lang="en-US" altLang="zh-CN" sz="900" b="0">
                          <a:latin typeface="微软雅黑" panose="020B0503020204020204" charset="-122"/>
                          <a:ea typeface="微软雅黑" panose="020B0503020204020204" charset="-122"/>
                        </a:rPr>
                        <a:t>Soluble heavy metals (only applicable to colored floor coating materials) (mg/kg):</a:t>
                      </a:r>
                      <a:endParaRPr lang="en-US" altLang="zh-CN" sz="900" b="0">
                        <a:latin typeface="微软雅黑" panose="020B0503020204020204" charset="-122"/>
                        <a:ea typeface="微软雅黑" panose="020B0503020204020204" charset="-122"/>
                      </a:endParaRPr>
                    </a:p>
                    <a:p>
                      <a:pPr indent="0" fontAlgn="auto">
                        <a:lnSpc>
                          <a:spcPts val="1300"/>
                        </a:lnSpc>
                        <a:buFont typeface="+mj-lt"/>
                        <a:buNone/>
                      </a:pPr>
                      <a:r>
                        <a:rPr lang="en-US" altLang="zh-CN" sz="900" b="0">
                          <a:latin typeface="微软雅黑" panose="020B0503020204020204" charset="-122"/>
                          <a:ea typeface="微软雅黑" panose="020B0503020204020204" charset="-122"/>
                        </a:rPr>
                        <a:t>Cadmium (Cd) ≤30 (not detected)</a:t>
                      </a:r>
                      <a:endParaRPr lang="en-US" altLang="zh-CN" sz="900" b="0">
                        <a:latin typeface="微软雅黑" panose="020B0503020204020204" charset="-122"/>
                        <a:ea typeface="微软雅黑" panose="020B0503020204020204" charset="-122"/>
                      </a:endParaRPr>
                    </a:p>
                    <a:p>
                      <a:pPr indent="0" fontAlgn="auto">
                        <a:lnSpc>
                          <a:spcPts val="1300"/>
                        </a:lnSpc>
                        <a:buFont typeface="+mj-lt"/>
                        <a:buNone/>
                      </a:pPr>
                      <a:r>
                        <a:rPr lang="en-US" altLang="zh-CN" sz="900" b="0">
                          <a:latin typeface="微软雅黑" panose="020B0503020204020204" charset="-122"/>
                          <a:ea typeface="微软雅黑" panose="020B0503020204020204" charset="-122"/>
                        </a:rPr>
                        <a:t>Mercury (Hg) ≤10 (not detected)</a:t>
                      </a:r>
                      <a:endParaRPr lang="en-US" altLang="zh-CN" sz="900" b="0">
                        <a:latin typeface="微软雅黑" panose="020B0503020204020204" charset="-122"/>
                        <a:ea typeface="微软雅黑" panose="020B0503020204020204" charset="-122"/>
                      </a:endParaRPr>
                    </a:p>
                  </a:txBody>
                  <a:tcPr/>
                </a:tc>
              </a:tr>
            </a:tbl>
          </a:graphicData>
        </a:graphic>
      </p:graphicFrame>
      <p:sp>
        <p:nvSpPr>
          <p:cNvPr id="6" name="文本框 5"/>
          <p:cNvSpPr txBox="1"/>
          <p:nvPr/>
        </p:nvSpPr>
        <p:spPr>
          <a:xfrm>
            <a:off x="367030" y="8779510"/>
            <a:ext cx="6819900" cy="231140"/>
          </a:xfrm>
          <a:prstGeom prst="rect">
            <a:avLst/>
          </a:prstGeom>
          <a:noFill/>
        </p:spPr>
        <p:txBody>
          <a:bodyPr wrap="square" rtlCol="0" anchor="t">
            <a:noAutofit/>
          </a:bodyPr>
          <a:p>
            <a:r>
              <a:rPr lang="en-US" altLang="zh-CN" sz="900">
                <a:solidFill>
                  <a:schemeClr val="bg2">
                    <a:lumMod val="50000"/>
                  </a:schemeClr>
                </a:solidFill>
                <a:latin typeface="微软雅黑" panose="020B0503020204020204" charset="-122"/>
                <a:ea typeface="微软雅黑" panose="020B0503020204020204" charset="-122"/>
                <a:sym typeface="+mn-ea"/>
              </a:rPr>
              <a:t>* Provided byZhejiang Ningbo Institute of Product and Food Quality Inspection, China</a:t>
            </a:r>
            <a:endParaRPr lang="en-US" altLang="zh-CN" sz="900">
              <a:solidFill>
                <a:schemeClr val="bg2">
                  <a:lumMod val="50000"/>
                </a:schemeClr>
              </a:solidFill>
              <a:latin typeface="微软雅黑" panose="020B0503020204020204" charset="-122"/>
              <a:ea typeface="微软雅黑" panose="020B0503020204020204" charset="-122"/>
              <a:sym typeface="+mn-ea"/>
            </a:endParaRPr>
          </a:p>
        </p:txBody>
      </p:sp>
      <p:pic>
        <p:nvPicPr>
          <p:cNvPr id="11" name="图片 10"/>
          <p:cNvPicPr>
            <a:picLocks noChangeAspect="1"/>
          </p:cNvPicPr>
          <p:nvPr/>
        </p:nvPicPr>
        <p:blipFill>
          <a:blip r:embed="rId4"/>
          <a:stretch>
            <a:fillRect/>
          </a:stretch>
        </p:blipFill>
        <p:spPr>
          <a:xfrm>
            <a:off x="5993765" y="8064500"/>
            <a:ext cx="605790" cy="605790"/>
          </a:xfrm>
          <a:prstGeom prst="rect">
            <a:avLst/>
          </a:prstGeom>
        </p:spPr>
      </p:pic>
      <p:pic>
        <p:nvPicPr>
          <p:cNvPr id="21" name="图片 20"/>
          <p:cNvPicPr>
            <a:picLocks noChangeAspect="1"/>
          </p:cNvPicPr>
          <p:nvPr/>
        </p:nvPicPr>
        <p:blipFill>
          <a:blip r:embed="rId5"/>
          <a:stretch>
            <a:fillRect/>
          </a:stretch>
        </p:blipFill>
        <p:spPr>
          <a:xfrm>
            <a:off x="6599555" y="8023543"/>
            <a:ext cx="671830" cy="687705"/>
          </a:xfrm>
          <a:prstGeom prst="rect">
            <a:avLst/>
          </a:prstGeom>
        </p:spPr>
      </p:pic>
      <p:pic>
        <p:nvPicPr>
          <p:cNvPr id="23" name="图片 22"/>
          <p:cNvPicPr>
            <a:picLocks noChangeAspect="1"/>
          </p:cNvPicPr>
          <p:nvPr/>
        </p:nvPicPr>
        <p:blipFill>
          <a:blip r:embed="rId6"/>
          <a:stretch>
            <a:fillRect/>
          </a:stretch>
        </p:blipFill>
        <p:spPr>
          <a:xfrm>
            <a:off x="367030" y="7973695"/>
            <a:ext cx="968375" cy="70612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1" name="表格 30"/>
          <p:cNvGraphicFramePr/>
          <p:nvPr>
            <p:custDataLst>
              <p:tags r:id="rId1"/>
            </p:custDataLst>
          </p:nvPr>
        </p:nvGraphicFramePr>
        <p:xfrm>
          <a:off x="373380" y="1488440"/>
          <a:ext cx="6851650" cy="1111250"/>
        </p:xfrm>
        <a:graphic>
          <a:graphicData uri="http://schemas.openxmlformats.org/drawingml/2006/table">
            <a:tbl>
              <a:tblPr firstCol="1" bandCol="1">
                <a:tableStyleId>{FDDC0D4A-9344-4CA9-9205-F00B2F834179}</a:tableStyleId>
              </a:tblPr>
              <a:tblGrid>
                <a:gridCol w="6851650"/>
              </a:tblGrid>
              <a:tr h="241935">
                <a:tc>
                  <a:txBody>
                    <a:bodyPr/>
                    <a:p>
                      <a:pPr>
                        <a:buNone/>
                      </a:pPr>
                      <a:r>
                        <a:rPr lang="en-US" altLang="zh-CN" sz="1000">
                          <a:solidFill>
                            <a:schemeClr val="bg1"/>
                          </a:solidFill>
                          <a:latin typeface="微软雅黑" panose="020B0503020204020204" charset="-122"/>
                          <a:ea typeface="微软雅黑" panose="020B0503020204020204" charset="-122"/>
                        </a:rPr>
                        <a:t>Storage Conditions and Duration</a:t>
                      </a:r>
                      <a:endParaRPr lang="en-US" altLang="zh-CN" sz="1000">
                        <a:solidFill>
                          <a:schemeClr val="bg1"/>
                        </a:solidFill>
                        <a:latin typeface="微软雅黑" panose="020B0503020204020204" charset="-122"/>
                        <a:ea typeface="微软雅黑" panose="020B0503020204020204" charset="-122"/>
                      </a:endParaRPr>
                    </a:p>
                  </a:txBody>
                  <a:tcPr>
                    <a:solidFill>
                      <a:schemeClr val="accent2"/>
                    </a:solidFill>
                  </a:tcPr>
                </a:tc>
              </a:tr>
              <a:tr h="867410">
                <a:tc>
                  <a:txBody>
                    <a:bodyPr/>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cs typeface="微软雅黑" panose="020B0503020204020204" charset="-122"/>
                          <a:sym typeface="+mn-ea"/>
                        </a:rPr>
                        <a:t>Storage Temperature: Keep between +5</a:t>
                      </a:r>
                      <a:r>
                        <a:rPr lang="en-US" altLang="en-US" sz="900" b="0">
                          <a:latin typeface="微软雅黑" panose="020B0503020204020204" charset="-122"/>
                          <a:ea typeface="微软雅黑" panose="020B0503020204020204" charset="-122"/>
                          <a:cs typeface="微软雅黑" panose="020B0503020204020204" charset="-122"/>
                          <a:sym typeface="+mn-ea"/>
                        </a:rPr>
                        <a:t>°</a:t>
                      </a:r>
                      <a:r>
                        <a:rPr lang="en-US" altLang="zh-CN" sz="900" b="0">
                          <a:latin typeface="微软雅黑" panose="020B0503020204020204" charset="-122"/>
                          <a:ea typeface="微软雅黑" panose="020B0503020204020204" charset="-122"/>
                          <a:cs typeface="微软雅黑" panose="020B0503020204020204" charset="-122"/>
                          <a:sym typeface="+mn-ea"/>
                        </a:rPr>
                        <a:t>C and +45</a:t>
                      </a:r>
                      <a:r>
                        <a:rPr lang="en-US" altLang="en-US" sz="900" b="0">
                          <a:latin typeface="微软雅黑" panose="020B0503020204020204" charset="-122"/>
                          <a:ea typeface="微软雅黑" panose="020B0503020204020204" charset="-122"/>
                          <a:cs typeface="微软雅黑" panose="020B0503020204020204" charset="-122"/>
                          <a:sym typeface="+mn-ea"/>
                        </a:rPr>
                        <a:t>°</a:t>
                      </a:r>
                      <a:r>
                        <a:rPr lang="en-US" altLang="zh-CN" sz="900" b="0">
                          <a:latin typeface="微软雅黑" panose="020B0503020204020204" charset="-122"/>
                          <a:ea typeface="微软雅黑" panose="020B0503020204020204" charset="-122"/>
                          <a:cs typeface="微软雅黑" panose="020B0503020204020204" charset="-122"/>
                          <a:sym typeface="+mn-ea"/>
                        </a:rPr>
                        <a:t>C.</a:t>
                      </a:r>
                      <a:endParaRPr lang="en-US" altLang="zh-CN" sz="900" b="0">
                        <a:latin typeface="微软雅黑" panose="020B0503020204020204" charset="-122"/>
                        <a:ea typeface="微软雅黑" panose="020B0503020204020204" charset="-122"/>
                        <a:cs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cs typeface="微软雅黑" panose="020B0503020204020204" charset="-122"/>
                          <a:sym typeface="+mn-ea"/>
                        </a:rPr>
                        <a:t>Storage Environment: Store in a cool, dry, well-ventilated place away from direct sunlight and sources of heat.</a:t>
                      </a:r>
                      <a:endParaRPr lang="en-US" altLang="zh-CN" sz="900" b="0">
                        <a:latin typeface="微软雅黑" panose="020B0503020204020204" charset="-122"/>
                        <a:ea typeface="微软雅黑" panose="020B0503020204020204" charset="-122"/>
                        <a:cs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cs typeface="微软雅黑" panose="020B0503020204020204" charset="-122"/>
                          <a:sym typeface="+mn-ea"/>
                        </a:rPr>
                        <a:t>Packaging: Keep the product in its original sealed packaging to prevent contamination or moisture ingress.</a:t>
                      </a:r>
                      <a:endParaRPr lang="en-US" altLang="zh-CN" sz="900" b="0">
                        <a:latin typeface="微软雅黑" panose="020B0503020204020204" charset="-122"/>
                        <a:ea typeface="微软雅黑" panose="020B0503020204020204" charset="-122"/>
                        <a:cs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cs typeface="微软雅黑" panose="020B0503020204020204" charset="-122"/>
                          <a:sym typeface="+mn-ea"/>
                        </a:rPr>
                        <a:t>Shelf Life: 18 months from the date of manufacture when stored under recommended conditions.</a:t>
                      </a:r>
                      <a:endParaRPr lang="en-US" altLang="zh-CN" sz="900" b="0">
                        <a:latin typeface="微软雅黑" panose="020B0503020204020204" charset="-122"/>
                        <a:ea typeface="微软雅黑" panose="020B0503020204020204" charset="-122"/>
                        <a:cs typeface="微软雅黑" panose="020B0503020204020204" charset="-122"/>
                      </a:endParaRPr>
                    </a:p>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cs typeface="微软雅黑" panose="020B0503020204020204" charset="-122"/>
                          <a:sym typeface="+mn-ea"/>
                        </a:rPr>
                        <a:t>Safety Note: Keep out of reach of children and unauthorized personnel.</a:t>
                      </a:r>
                      <a:endParaRPr lang="en-US" altLang="zh-CN" sz="900" b="0">
                        <a:latin typeface="微软雅黑" panose="020B0503020204020204" charset="-122"/>
                        <a:ea typeface="微软雅黑" panose="020B0503020204020204" charset="-122"/>
                        <a:cs typeface="微软雅黑" panose="020B0503020204020204" charset="-122"/>
                      </a:endParaRPr>
                    </a:p>
                  </a:txBody>
                  <a:tcPr/>
                </a:tc>
              </a:tr>
            </a:tbl>
          </a:graphicData>
        </a:graphic>
      </p:graphicFrame>
      <p:sp>
        <p:nvSpPr>
          <p:cNvPr id="2" name="文本框 1"/>
          <p:cNvSpPr txBox="1"/>
          <p:nvPr/>
        </p:nvSpPr>
        <p:spPr>
          <a:xfrm>
            <a:off x="373380" y="3446780"/>
            <a:ext cx="6819900" cy="3138170"/>
          </a:xfrm>
          <a:prstGeom prst="rect">
            <a:avLst/>
          </a:prstGeom>
          <a:noFill/>
        </p:spPr>
        <p:txBody>
          <a:bodyPr wrap="square" rtlCol="0">
            <a:spAutoFit/>
          </a:bodyPr>
          <a:p>
            <a:r>
              <a:rPr lang="en-US" altLang="zh-CN" sz="900" b="1">
                <a:solidFill>
                  <a:schemeClr val="bg2">
                    <a:lumMod val="50000"/>
                  </a:schemeClr>
                </a:solidFill>
                <a:latin typeface="微软雅黑" panose="020B0503020204020204" charset="-122"/>
                <a:ea typeface="微软雅黑" panose="020B0503020204020204" charset="-122"/>
              </a:rPr>
              <a:t>Disclaimer</a:t>
            </a:r>
            <a:endParaRPr lang="en-US" altLang="zh-CN" sz="900" b="1">
              <a:solidFill>
                <a:schemeClr val="bg2">
                  <a:lumMod val="50000"/>
                </a:schemeClr>
              </a:solidFill>
              <a:latin typeface="微软雅黑" panose="020B0503020204020204" charset="-122"/>
              <a:ea typeface="微软雅黑" panose="020B0503020204020204" charset="-122"/>
            </a:endParaRPr>
          </a:p>
          <a:p>
            <a:endParaRPr lang="en-US" altLang="zh-CN" sz="900" b="1">
              <a:solidFill>
                <a:schemeClr val="bg2">
                  <a:lumMod val="50000"/>
                </a:schemeClr>
              </a:solidFill>
              <a:latin typeface="微软雅黑" panose="020B0503020204020204" charset="-122"/>
              <a:ea typeface="微软雅黑" panose="020B0503020204020204" charset="-122"/>
            </a:endParaRPr>
          </a:p>
          <a:p>
            <a:r>
              <a:rPr lang="en-US" altLang="zh-CN" sz="900">
                <a:solidFill>
                  <a:schemeClr val="bg2">
                    <a:lumMod val="50000"/>
                  </a:schemeClr>
                </a:solidFill>
                <a:latin typeface="微软雅黑" panose="020B0503020204020204" charset="-122"/>
                <a:ea typeface="微软雅黑" panose="020B0503020204020204" charset="-122"/>
              </a:rPr>
              <a:t>This data sheet is copyrighted by Feilianda New Materials Co., Ltd. and/or Hangzhou Tianji Trading Co., Ltd. (collectively referred to as “Feilianda”). Without the prior written consent of Feilianda, this data sheet may not be modified or altered; if such modifications occur, Feilianda shall bear no responsibility or liability for them.</a:t>
            </a:r>
            <a:endParaRPr lang="en-US" altLang="zh-CN" sz="900">
              <a:solidFill>
                <a:schemeClr val="bg2">
                  <a:lumMod val="50000"/>
                </a:schemeClr>
              </a:solidFill>
              <a:latin typeface="微软雅黑" panose="020B0503020204020204" charset="-122"/>
              <a:ea typeface="微软雅黑" panose="020B0503020204020204" charset="-122"/>
            </a:endParaRPr>
          </a:p>
          <a:p>
            <a:endParaRPr lang="en-US" altLang="zh-CN" sz="900">
              <a:solidFill>
                <a:schemeClr val="bg2">
                  <a:lumMod val="50000"/>
                </a:schemeClr>
              </a:solidFill>
              <a:latin typeface="微软雅黑" panose="020B0503020204020204" charset="-122"/>
              <a:ea typeface="微软雅黑" panose="020B0503020204020204" charset="-122"/>
            </a:endParaRPr>
          </a:p>
          <a:p>
            <a:r>
              <a:rPr lang="en-US" altLang="zh-CN" sz="900">
                <a:solidFill>
                  <a:schemeClr val="bg2">
                    <a:lumMod val="50000"/>
                  </a:schemeClr>
                </a:solidFill>
                <a:latin typeface="微软雅黑" panose="020B0503020204020204" charset="-122"/>
                <a:ea typeface="微软雅黑" panose="020B0503020204020204" charset="-122"/>
              </a:rPr>
              <a:t>Unless Feilianda has provided you with a customized specification tailored to a specific project, this data sheet does not imply that any particular product or product system is suitable for your project.</a:t>
            </a:r>
            <a:endParaRPr lang="en-US" altLang="zh-CN" sz="900">
              <a:solidFill>
                <a:schemeClr val="bg2">
                  <a:lumMod val="50000"/>
                </a:schemeClr>
              </a:solidFill>
              <a:latin typeface="微软雅黑" panose="020B0503020204020204" charset="-122"/>
              <a:ea typeface="微软雅黑" panose="020B0503020204020204" charset="-122"/>
            </a:endParaRPr>
          </a:p>
          <a:p>
            <a:endParaRPr lang="en-US" altLang="zh-CN" sz="900">
              <a:solidFill>
                <a:schemeClr val="bg2">
                  <a:lumMod val="50000"/>
                </a:schemeClr>
              </a:solidFill>
              <a:latin typeface="微软雅黑" panose="020B0503020204020204" charset="-122"/>
              <a:ea typeface="微软雅黑" panose="020B0503020204020204" charset="-122"/>
            </a:endParaRPr>
          </a:p>
          <a:p>
            <a:r>
              <a:rPr lang="en-US" altLang="zh-CN" sz="900">
                <a:solidFill>
                  <a:schemeClr val="bg2">
                    <a:lumMod val="50000"/>
                  </a:schemeClr>
                </a:solidFill>
                <a:latin typeface="微软雅黑" panose="020B0503020204020204" charset="-122"/>
                <a:ea typeface="微软雅黑" panose="020B0503020204020204" charset="-122"/>
              </a:rPr>
              <a:t>All information provided in this data sheet is given in good faith, and Feilianda believes it to be correct at the time of publication. Provided that the substrate is in good condition, the coating is applied by personnel with appropriate experience and skills, and preparation, application, and maintenance are carried out strictly in accordance with the instructions or recommendations in this data sheet, the performance of the product and coating system is expected to meet the descriptions herein. Climatic conditions at the time of application may affect the suitability and performance of the product.</a:t>
            </a:r>
            <a:endParaRPr lang="en-US" altLang="zh-CN" sz="900">
              <a:solidFill>
                <a:schemeClr val="bg2">
                  <a:lumMod val="50000"/>
                </a:schemeClr>
              </a:solidFill>
              <a:latin typeface="微软雅黑" panose="020B0503020204020204" charset="-122"/>
              <a:ea typeface="微软雅黑" panose="020B0503020204020204" charset="-122"/>
            </a:endParaRPr>
          </a:p>
          <a:p>
            <a:endParaRPr lang="en-US" altLang="zh-CN" sz="900">
              <a:solidFill>
                <a:schemeClr val="bg2">
                  <a:lumMod val="50000"/>
                </a:schemeClr>
              </a:solidFill>
              <a:latin typeface="微软雅黑" panose="020B0503020204020204" charset="-122"/>
              <a:ea typeface="微软雅黑" panose="020B0503020204020204" charset="-122"/>
            </a:endParaRPr>
          </a:p>
          <a:p>
            <a:r>
              <a:rPr lang="en-US" altLang="zh-CN" sz="900">
                <a:solidFill>
                  <a:schemeClr val="bg2">
                    <a:lumMod val="50000"/>
                  </a:schemeClr>
                </a:solidFill>
                <a:latin typeface="微软雅黑" panose="020B0503020204020204" charset="-122"/>
                <a:ea typeface="微软雅黑" panose="020B0503020204020204" charset="-122"/>
              </a:rPr>
              <a:t>Correct color or color matching is the responsibility of the applicator. Colors may change over time, and Feilianda does not guarantee that a newly mixed color will match a previously applied color that has been exposed to weathering or other factors. No product color is guaranteed against color change.</a:t>
            </a:r>
            <a:endParaRPr lang="en-US" altLang="zh-CN" sz="900">
              <a:solidFill>
                <a:schemeClr val="bg2">
                  <a:lumMod val="50000"/>
                </a:schemeClr>
              </a:solidFill>
              <a:latin typeface="微软雅黑" panose="020B0503020204020204" charset="-122"/>
              <a:ea typeface="微软雅黑" panose="020B0503020204020204" charset="-122"/>
            </a:endParaRPr>
          </a:p>
          <a:p>
            <a:endParaRPr lang="en-US" altLang="zh-CN" sz="900">
              <a:solidFill>
                <a:schemeClr val="bg2">
                  <a:lumMod val="50000"/>
                </a:schemeClr>
              </a:solidFill>
              <a:latin typeface="微软雅黑" panose="020B0503020204020204" charset="-122"/>
              <a:ea typeface="微软雅黑" panose="020B0503020204020204" charset="-122"/>
            </a:endParaRPr>
          </a:p>
          <a:p>
            <a:r>
              <a:rPr lang="en-US" altLang="zh-CN" sz="900">
                <a:solidFill>
                  <a:schemeClr val="bg2">
                    <a:lumMod val="50000"/>
                  </a:schemeClr>
                </a:solidFill>
                <a:latin typeface="微软雅黑" panose="020B0503020204020204" charset="-122"/>
                <a:ea typeface="微软雅黑" panose="020B0503020204020204" charset="-122"/>
              </a:rPr>
              <a:t>To the extent that any liability of Feilianda related to this data sheet cannot be excluded by law, Feilianda’s liability, to the extent permitted by law and at its option, is limited to re-supplying the relevant products or services, or reimbursing the cost of such products or services.</a:t>
            </a:r>
            <a:endParaRPr lang="en-US" altLang="zh-CN" sz="900">
              <a:solidFill>
                <a:schemeClr val="bg2">
                  <a:lumMod val="50000"/>
                </a:schemeClr>
              </a:solidFill>
              <a:latin typeface="微软雅黑" panose="020B0503020204020204" charset="-122"/>
              <a:ea typeface="微软雅黑" panose="020B0503020204020204" charset="-122"/>
            </a:endParaRPr>
          </a:p>
        </p:txBody>
      </p:sp>
      <p:grpSp>
        <p:nvGrpSpPr>
          <p:cNvPr id="7" name="组合 6"/>
          <p:cNvGrpSpPr/>
          <p:nvPr/>
        </p:nvGrpSpPr>
        <p:grpSpPr>
          <a:xfrm>
            <a:off x="272415" y="205740"/>
            <a:ext cx="6951980" cy="858520"/>
            <a:chOff x="429" y="324"/>
            <a:chExt cx="10948" cy="1352"/>
          </a:xfrm>
        </p:grpSpPr>
        <p:grpSp>
          <p:nvGrpSpPr>
            <p:cNvPr id="3" name="组合 2"/>
            <p:cNvGrpSpPr/>
            <p:nvPr/>
          </p:nvGrpSpPr>
          <p:grpSpPr>
            <a:xfrm rot="0">
              <a:off x="429" y="398"/>
              <a:ext cx="2581" cy="1018"/>
              <a:chOff x="429" y="398"/>
              <a:chExt cx="2581" cy="1018"/>
            </a:xfrm>
          </p:grpSpPr>
          <p:pic>
            <p:nvPicPr>
              <p:cNvPr id="6" name="图片 5" descr="普惠体纯黑logo"/>
              <p:cNvPicPr>
                <a:picLocks noChangeAspect="1"/>
              </p:cNvPicPr>
              <p:nvPr/>
            </p:nvPicPr>
            <p:blipFill>
              <a:blip r:embed="rId2"/>
              <a:stretch>
                <a:fillRect/>
              </a:stretch>
            </p:blipFill>
            <p:spPr>
              <a:xfrm>
                <a:off x="588" y="398"/>
                <a:ext cx="2423" cy="438"/>
              </a:xfrm>
              <a:prstGeom prst="rect">
                <a:avLst/>
              </a:prstGeom>
            </p:spPr>
          </p:pic>
          <p:sp>
            <p:nvSpPr>
              <p:cNvPr id="8" name="文本框 7"/>
              <p:cNvSpPr txBox="1"/>
              <p:nvPr/>
            </p:nvSpPr>
            <p:spPr>
              <a:xfrm>
                <a:off x="429" y="886"/>
                <a:ext cx="1885" cy="531"/>
              </a:xfrm>
              <a:prstGeom prst="rect">
                <a:avLst/>
              </a:prstGeom>
              <a:noFill/>
            </p:spPr>
            <p:txBody>
              <a:bodyPr wrap="square" rtlCol="0">
                <a:spAutoFit/>
              </a:bodyPr>
              <a:p>
                <a:r>
                  <a:rPr lang="en-US" altLang="zh-CN" sz="800" b="1">
                    <a:latin typeface="微软雅黑" panose="020B0503020204020204" charset="-122"/>
                    <a:ea typeface="微软雅黑" panose="020B0503020204020204" charset="-122"/>
                  </a:rPr>
                  <a:t>CONSTRUCTION</a:t>
                </a:r>
                <a:endParaRPr lang="en-US" altLang="zh-CN" sz="800" b="1">
                  <a:latin typeface="微软雅黑" panose="020B0503020204020204" charset="-122"/>
                  <a:ea typeface="微软雅黑" panose="020B0503020204020204" charset="-122"/>
                </a:endParaRPr>
              </a:p>
              <a:p>
                <a:r>
                  <a:rPr lang="en-US" altLang="zh-CN" sz="800" b="1">
                    <a:latin typeface="微软雅黑" panose="020B0503020204020204" charset="-122"/>
                    <a:ea typeface="微软雅黑" panose="020B0503020204020204" charset="-122"/>
                  </a:rPr>
                  <a:t>SOLUTIONS</a:t>
                </a:r>
                <a:endParaRPr lang="en-US" altLang="zh-CN" sz="800" b="1">
                  <a:latin typeface="微软雅黑" panose="020B0503020204020204" charset="-122"/>
                  <a:ea typeface="微软雅黑" panose="020B0503020204020204" charset="-122"/>
                </a:endParaRPr>
              </a:p>
            </p:txBody>
          </p:sp>
        </p:grpSp>
        <p:sp>
          <p:nvSpPr>
            <p:cNvPr id="10" name="文本框 9"/>
            <p:cNvSpPr txBox="1"/>
            <p:nvPr/>
          </p:nvSpPr>
          <p:spPr>
            <a:xfrm>
              <a:off x="3967" y="324"/>
              <a:ext cx="3966" cy="822"/>
            </a:xfrm>
            <a:prstGeom prst="rect">
              <a:avLst/>
            </a:prstGeom>
            <a:noFill/>
          </p:spPr>
          <p:txBody>
            <a:bodyPr wrap="square" rtlCol="0">
              <a:spAutoFit/>
            </a:bodyPr>
            <a:p>
              <a:pPr algn="ctr"/>
              <a:r>
                <a:rPr lang="en-US" altLang="zh-CN" sz="2800" b="1"/>
                <a:t>Datasheet</a:t>
              </a:r>
              <a:endParaRPr lang="en-US" altLang="zh-CN" sz="2800" b="1"/>
            </a:p>
          </p:txBody>
        </p:sp>
        <p:sp>
          <p:nvSpPr>
            <p:cNvPr id="12" name="矩形 11"/>
            <p:cNvSpPr/>
            <p:nvPr/>
          </p:nvSpPr>
          <p:spPr>
            <a:xfrm>
              <a:off x="9097" y="339"/>
              <a:ext cx="2280" cy="675"/>
            </a:xfrm>
            <a:prstGeom prst="rect">
              <a:avLst/>
            </a:prstGeom>
            <a:solidFill>
              <a:schemeClr val="bg2">
                <a:lumMod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4" name="图片 13" descr="阿里巴巴普惠体飞联达-2"/>
            <p:cNvPicPr>
              <a:picLocks noChangeAspect="1"/>
            </p:cNvPicPr>
            <p:nvPr/>
          </p:nvPicPr>
          <p:blipFill>
            <a:blip r:embed="rId3">
              <a:alphaModFix amt="73000"/>
            </a:blip>
            <a:srcRect t="35694" b="42565"/>
            <a:stretch>
              <a:fillRect/>
            </a:stretch>
          </p:blipFill>
          <p:spPr>
            <a:xfrm>
              <a:off x="9147" y="410"/>
              <a:ext cx="2181" cy="474"/>
            </a:xfrm>
            <a:prstGeom prst="rect">
              <a:avLst/>
            </a:prstGeom>
          </p:spPr>
        </p:pic>
        <p:cxnSp>
          <p:nvCxnSpPr>
            <p:cNvPr id="16" name="直接连接符 15"/>
            <p:cNvCxnSpPr/>
            <p:nvPr/>
          </p:nvCxnSpPr>
          <p:spPr>
            <a:xfrm>
              <a:off x="9117" y="1008"/>
              <a:ext cx="2239" cy="0"/>
            </a:xfrm>
            <a:prstGeom prst="line">
              <a:avLst/>
            </a:prstGeom>
            <a:ln w="31750" cap="rnd">
              <a:solidFill>
                <a:schemeClr val="accent2"/>
              </a:solidFill>
              <a:round/>
            </a:ln>
          </p:spPr>
          <p:style>
            <a:lnRef idx="0">
              <a:srgbClr val="FFFFFF"/>
            </a:lnRef>
            <a:fillRef idx="0">
              <a:srgbClr val="FFFFFF"/>
            </a:fillRef>
            <a:effectRef idx="0">
              <a:srgbClr val="FFFFFF"/>
            </a:effectRef>
            <a:fontRef idx="minor">
              <a:schemeClr val="tx1"/>
            </a:fontRef>
          </p:style>
        </p:cxnSp>
        <p:sp>
          <p:nvSpPr>
            <p:cNvPr id="18" name="文本框 17"/>
            <p:cNvSpPr txBox="1"/>
            <p:nvPr/>
          </p:nvSpPr>
          <p:spPr>
            <a:xfrm>
              <a:off x="9176" y="1036"/>
              <a:ext cx="2123" cy="594"/>
            </a:xfrm>
            <a:prstGeom prst="rect">
              <a:avLst/>
            </a:prstGeom>
            <a:noFill/>
          </p:spPr>
          <p:txBody>
            <a:bodyPr wrap="square" rtlCol="0">
              <a:noAutofit/>
            </a:bodyPr>
            <a:p>
              <a:pPr algn="ctr"/>
              <a:r>
                <a:rPr lang="en-US" altLang="zh-CN" sz="1200" b="1">
                  <a:solidFill>
                    <a:srgbClr val="ED7D31"/>
                  </a:solidFill>
                  <a:latin typeface="Gabriola" panose="04040605051002020D02" charset="0"/>
                  <a:cs typeface="Gabriola" panose="04040605051002020D02" charset="0"/>
                </a:rPr>
                <a:t>DR. FLOOR PAINT</a:t>
              </a:r>
              <a:endParaRPr lang="en-US" altLang="zh-CN" sz="1200" b="1">
                <a:solidFill>
                  <a:srgbClr val="ED7D31"/>
                </a:solidFill>
                <a:latin typeface="Gabriola" panose="04040605051002020D02" charset="0"/>
                <a:cs typeface="Gabriola" panose="04040605051002020D02" charset="0"/>
              </a:endParaRPr>
            </a:p>
            <a:p>
              <a:pPr algn="ctr"/>
              <a:r>
                <a:rPr lang="en-US" altLang="zh-CN" sz="1200" b="1">
                  <a:solidFill>
                    <a:srgbClr val="ED7D31"/>
                  </a:solidFill>
                  <a:latin typeface="Gabriola" panose="04040605051002020D02" charset="0"/>
                  <a:cs typeface="Gabriola" panose="04040605051002020D02" charset="0"/>
                </a:rPr>
                <a:t>LAB™</a:t>
              </a:r>
              <a:endParaRPr lang="en-US" altLang="zh-CN" sz="1200" b="1">
                <a:solidFill>
                  <a:srgbClr val="ED7D31"/>
                </a:solidFill>
                <a:latin typeface="Gabriola" panose="04040605051002020D02" charset="0"/>
                <a:cs typeface="Gabriola" panose="04040605051002020D02" charset="0"/>
              </a:endParaRPr>
            </a:p>
          </p:txBody>
        </p:sp>
        <p:cxnSp>
          <p:nvCxnSpPr>
            <p:cNvPr id="20" name="直接连接符 19"/>
            <p:cNvCxnSpPr/>
            <p:nvPr/>
          </p:nvCxnSpPr>
          <p:spPr>
            <a:xfrm>
              <a:off x="9114" y="1676"/>
              <a:ext cx="2245" cy="0"/>
            </a:xfrm>
            <a:prstGeom prst="line">
              <a:avLst/>
            </a:prstGeom>
            <a:ln w="31750" cap="sq" cmpd="dbl">
              <a:solidFill>
                <a:schemeClr val="accent2"/>
              </a:solidFill>
              <a:round/>
            </a:ln>
          </p:spPr>
          <p:style>
            <a:lnRef idx="0">
              <a:srgbClr val="FFFFFF"/>
            </a:lnRef>
            <a:fillRef idx="0">
              <a:srgbClr val="FFFFFF"/>
            </a:fillRef>
            <a:effectRef idx="0">
              <a:srgbClr val="FFFFFF"/>
            </a:effectRef>
            <a:fontRef idx="minor">
              <a:schemeClr val="tx1"/>
            </a:fontRef>
          </p:style>
        </p:cxnSp>
      </p:grpSp>
      <p:grpSp>
        <p:nvGrpSpPr>
          <p:cNvPr id="15" name="组合 14"/>
          <p:cNvGrpSpPr/>
          <p:nvPr/>
        </p:nvGrpSpPr>
        <p:grpSpPr>
          <a:xfrm>
            <a:off x="367030" y="10262235"/>
            <a:ext cx="6851650" cy="213995"/>
            <a:chOff x="578" y="16161"/>
            <a:chExt cx="10790" cy="337"/>
          </a:xfrm>
        </p:grpSpPr>
        <p:sp>
          <p:nvSpPr>
            <p:cNvPr id="17" name="文本框 16"/>
            <p:cNvSpPr txBox="1"/>
            <p:nvPr/>
          </p:nvSpPr>
          <p:spPr>
            <a:xfrm>
              <a:off x="578" y="16161"/>
              <a:ext cx="8390" cy="337"/>
            </a:xfrm>
            <a:prstGeom prst="rect">
              <a:avLst/>
            </a:prstGeom>
            <a:noFill/>
          </p:spPr>
          <p:txBody>
            <a:bodyPr wrap="square" rtlCol="0">
              <a:spAutoFit/>
            </a:bodyPr>
            <a:p>
              <a:r>
                <a:rPr lang="en-US" altLang="zh-CN" sz="800">
                  <a:latin typeface="微软雅黑" panose="020B0503020204020204" charset="-122"/>
                  <a:ea typeface="微软雅黑" panose="020B0503020204020204" charset="-122"/>
                </a:rPr>
                <a:t>Version 3.2 of Datasheet GSL 950 approved on</a:t>
              </a:r>
              <a:r>
                <a:rPr lang="en-US" altLang="zh-CN" sz="800">
                  <a:latin typeface="微软雅黑" panose="020B0503020204020204" charset="-122"/>
                  <a:ea typeface="微软雅黑" panose="020B0503020204020204" charset="-122"/>
                  <a:sym typeface="+mn-ea"/>
                </a:rPr>
                <a:t> Monday, 23 March 2026, 13:55:22 P.M. UTC+8</a:t>
              </a:r>
              <a:endParaRPr lang="en-US" altLang="zh-CN" sz="800">
                <a:latin typeface="微软雅黑" panose="020B0503020204020204" charset="-122"/>
                <a:ea typeface="微软雅黑" panose="020B0503020204020204" charset="-122"/>
              </a:endParaRPr>
            </a:p>
          </p:txBody>
        </p:sp>
        <p:sp>
          <p:nvSpPr>
            <p:cNvPr id="19" name="文本框 18"/>
            <p:cNvSpPr txBox="1"/>
            <p:nvPr/>
          </p:nvSpPr>
          <p:spPr>
            <a:xfrm>
              <a:off x="9777" y="16161"/>
              <a:ext cx="1591" cy="337"/>
            </a:xfrm>
            <a:prstGeom prst="rect">
              <a:avLst/>
            </a:prstGeom>
            <a:noFill/>
          </p:spPr>
          <p:txBody>
            <a:bodyPr wrap="square" rtlCol="0">
              <a:spAutoFit/>
            </a:bodyPr>
            <a:p>
              <a:pPr algn="r"/>
              <a:r>
                <a:rPr lang="en-US" altLang="zh-CN" sz="800" b="1">
                  <a:latin typeface="微软雅黑" panose="020B0503020204020204" charset="-122"/>
                  <a:ea typeface="微软雅黑" panose="020B0503020204020204" charset="-122"/>
                </a:rPr>
                <a:t>Page 4 of  4</a:t>
              </a:r>
              <a:endParaRPr lang="en-US" altLang="zh-CN" sz="800" b="1">
                <a:latin typeface="微软雅黑" panose="020B0503020204020204" charset="-122"/>
                <a:ea typeface="微软雅黑" panose="020B0503020204020204" charset="-122"/>
              </a:endParaRPr>
            </a:p>
          </p:txBody>
        </p:sp>
      </p:grpSp>
    </p:spTree>
  </p:cSld>
  <p:clrMapOvr>
    <a:masterClrMapping/>
  </p:clrMapOvr>
</p:sld>
</file>

<file path=ppt/tags/tag1.xml><?xml version="1.0" encoding="utf-8"?>
<p:tagLst xmlns:p="http://schemas.openxmlformats.org/presentationml/2006/main">
  <p:tag name="TABLE_ENDDRAG_ORIGIN_RECT" val="539*130"/>
  <p:tag name="TABLE_ENDDRAG_RECT" val="29*150*539*130"/>
</p:tagLst>
</file>

<file path=ppt/tags/tag2.xml><?xml version="1.0" encoding="utf-8"?>
<p:tagLst xmlns:p="http://schemas.openxmlformats.org/presentationml/2006/main">
  <p:tag name="TABLE_ENDDRAG_ORIGIN_RECT" val="539*130"/>
  <p:tag name="TABLE_ENDDRAG_RECT" val="29*150*539*130"/>
</p:tagLst>
</file>

<file path=ppt/tags/tag3.xml><?xml version="1.0" encoding="utf-8"?>
<p:tagLst xmlns:p="http://schemas.openxmlformats.org/presentationml/2006/main">
  <p:tag name="TABLE_ENDDRAG_ORIGIN_RECT" val="539*130"/>
  <p:tag name="TABLE_ENDDRAG_RECT" val="29*150*539*130"/>
</p:tagLst>
</file>

<file path=ppt/tags/tag4.xml><?xml version="1.0" encoding="utf-8"?>
<p:tagLst xmlns:p="http://schemas.openxmlformats.org/presentationml/2006/main">
  <p:tag name="TABLE_ENDDRAG_ORIGIN_RECT" val="539*130"/>
  <p:tag name="TABLE_ENDDRAG_RECT" val="29*150*539*130"/>
</p:tagLst>
</file>

<file path=ppt/tags/tag5.xml><?xml version="1.0" encoding="utf-8"?>
<p:tagLst xmlns:p="http://schemas.openxmlformats.org/presentationml/2006/main">
  <p:tag name="TABLE_ENDDRAG_ORIGIN_RECT" val="539*93"/>
  <p:tag name="TABLE_ENDDRAG_RECT" val="29*664*539*94"/>
</p:tagLst>
</file>

<file path=ppt/tags/tag6.xml><?xml version="1.0" encoding="utf-8"?>
<p:tagLst xmlns:p="http://schemas.openxmlformats.org/presentationml/2006/main">
  <p:tag name="TABLE_ENDDRAG_ORIGIN_RECT" val="539*130"/>
  <p:tag name="TABLE_ENDDRAG_RECT" val="29*150*539*130"/>
</p:tagLst>
</file>

<file path=ppt/tags/tag7.xml><?xml version="1.0" encoding="utf-8"?>
<p:tagLst xmlns:p="http://schemas.openxmlformats.org/presentationml/2006/main">
  <p:tag name="TABLE_ENDDRAG_ORIGIN_RECT" val="539*130"/>
  <p:tag name="TABLE_ENDDRAG_RECT" val="29*150*539*130"/>
</p:tagLst>
</file>

<file path=ppt/tags/tag8.xml><?xml version="1.0" encoding="utf-8"?>
<p:tagLst xmlns:p="http://schemas.openxmlformats.org/presentationml/2006/main">
  <p:tag name="resource_record_key" val="{&quot;29&quot;:[50000199,50052708]}"/>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7917</Words>
  <Application>WPS 演示</Application>
  <PresentationFormat/>
  <Paragraphs>205</Paragraphs>
  <Slides>4</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4</vt:i4>
      </vt:variant>
    </vt:vector>
  </HeadingPairs>
  <TitlesOfParts>
    <vt:vector size="12" baseType="lpstr">
      <vt:lpstr>Arial</vt:lpstr>
      <vt:lpstr>宋体</vt:lpstr>
      <vt:lpstr>Wingdings</vt:lpstr>
      <vt:lpstr>微软雅黑</vt:lpstr>
      <vt:lpstr>Gabriola</vt:lpstr>
      <vt:lpstr>Arial Unicode MS</vt:lpstr>
      <vt:lpstr>Calibri</vt:lpstr>
      <vt:lpstr>Office theme</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C H E N Q I</cp:lastModifiedBy>
  <cp:revision>14</cp:revision>
  <dcterms:created xsi:type="dcterms:W3CDTF">2026-01-09T06:05:00Z</dcterms:created>
  <dcterms:modified xsi:type="dcterms:W3CDTF">2026-03-23T08:16:20Z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wqlLaW5nc29mdCBQREYgdG8gV1BTIDExNQ</vt:lpwstr>
  </property>
  <property fmtid="{D5CDD505-2E9C-101B-9397-08002B2CF9AE}" pid="3" name="Created">
    <vt:filetime>2026-01-12T20:00:58Z</vt:filetime>
  </property>
  <property fmtid="{D5CDD505-2E9C-101B-9397-08002B2CF9AE}" pid="4" name="KSOProductBuildVer">
    <vt:lpwstr>2052-12.1.0.25222</vt:lpwstr>
  </property>
  <property fmtid="{D5CDD505-2E9C-101B-9397-08002B2CF9AE}" pid="5" name="ICV">
    <vt:lpwstr>DED7C7E3FE834E8A89D08DA248684A22_12</vt:lpwstr>
  </property>
</Properties>
</file>