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61" r:id="rId4"/>
    <p:sldId id="263" r:id="rId5"/>
    <p:sldId id="262" r:id="rId6"/>
  </p:sldIdLst>
  <p:sldSz cx="7555865" cy="10692130"/>
  <p:notesSz cx="6858000" cy="9144000"/>
  <p:custDataLst>
    <p:tags r:id="rId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tableStyles" Target="tableStyles.xml"/><Relationship Id="rId8" Type="http://schemas.openxmlformats.org/officeDocument/2006/relationships/viewProps" Target="viewProps.xml"/><Relationship Id="rId7" Type="http://schemas.openxmlformats.org/officeDocument/2006/relationships/presProps" Target="presProps.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K11 FEILIANDA </a:t>
            </a:r>
            <a:r>
              <a:rPr lang="en-US" altLang="zh-CN" sz="1600" b="1">
                <a:latin typeface="微软雅黑" panose="020B0503020204020204" charset="-122"/>
                <a:ea typeface="微软雅黑" panose="020B0503020204020204" charset="-122"/>
                <a:cs typeface="Arial" panose="020B0604020202020204" pitchFamily="34" charset="0"/>
              </a:rPr>
              <a:t>K11 Waterproof Coating</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K11 Waterproof Coating </a:t>
                      </a:r>
                      <a:r>
                        <a:rPr lang="en-US" altLang="zh-CN" sz="900" b="0">
                          <a:latin typeface="微软雅黑" panose="020B0503020204020204" charset="-122"/>
                          <a:ea typeface="微软雅黑" panose="020B0503020204020204" charset="-122"/>
                        </a:rPr>
                        <a:t>is a two-component polymer-modified cementitious waterproof material suitable for various indoor and outdoor applications. The product consists of high-performance cement, fine aggregates, and advanced polymer dispersion liquid, forming a dense, flexible, and durable waterproof membrane after curing. It is suitable for damp areas, basements, bathrooms, kitchens, balconies, terraces, and other structural parts requiring reliable waterproofing.</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67030" y="489204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High Adhesion: Bonds firmly to concrete, masonry, brick, and cement-based substrates.</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Flexibility: Accommodates minor movement of the substrate without cracking.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Waterproofing: Forms an impermeable barrier to effectively prevent water penetration.</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Durability: Resistant to abrasion, weak chemicals, and environmental stresses.</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Easy Application: Can be applied with brushes, rollers, or spray equipment.</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67030" y="7351395"/>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Suitable for horizontal and vertical surfaces in buildings that frequently or continuously come into contact with water, and can be used in both new construction and renovation projects.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Examples: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Bathroom floors and walls before tile installation</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Basement walls and slabs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Balcony and terrace surfaces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Interior of swimming pools</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K11 approved on </a:t>
              </a:r>
              <a:r>
                <a:rPr lang="en-US" altLang="zh-CN" sz="800">
                  <a:latin typeface="微软雅黑" panose="020B0503020204020204" charset="-122"/>
                  <a:ea typeface="微软雅黑" panose="020B0503020204020204" charset="-122"/>
                  <a:sym typeface="+mn-ea"/>
                </a:rPr>
                <a:t>Monday, 23 March 2026, 16:32:05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09" y="16161"/>
              <a:ext cx="1459"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pic>
        <p:nvPicPr>
          <p:cNvPr id="4" name="图片 3" descr="K11大桶"/>
          <p:cNvPicPr>
            <a:picLocks noChangeAspect="1"/>
          </p:cNvPicPr>
          <p:nvPr/>
        </p:nvPicPr>
        <p:blipFill>
          <a:blip r:embed="rId6"/>
          <a:stretch>
            <a:fillRect/>
          </a:stretch>
        </p:blipFill>
        <p:spPr>
          <a:xfrm>
            <a:off x="5149215" y="2242185"/>
            <a:ext cx="1892935" cy="1892935"/>
          </a:xfrm>
          <a:prstGeom prst="rect">
            <a:avLst/>
          </a:prstGeom>
        </p:spPr>
      </p:pic>
      <p:pic>
        <p:nvPicPr>
          <p:cNvPr id="6" name="图片 5" descr="K11小罐"/>
          <p:cNvPicPr>
            <a:picLocks noChangeAspect="1"/>
          </p:cNvPicPr>
          <p:nvPr/>
        </p:nvPicPr>
        <p:blipFill>
          <a:blip r:embed="rId7"/>
          <a:stretch>
            <a:fillRect/>
          </a:stretch>
        </p:blipFill>
        <p:spPr>
          <a:xfrm>
            <a:off x="6202045" y="3105785"/>
            <a:ext cx="998220" cy="9982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3KG / 9KG / 18KG.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B</a:t>
                      </a:r>
                      <a:r>
                        <a:rPr lang="en-US" altLang="zh-CN" sz="900" b="0">
                          <a:latin typeface="微软雅黑" panose="020B0503020204020204" charset="-122"/>
                          <a:ea typeface="微软雅黑" panose="020B0503020204020204" charset="-122"/>
                        </a:rPr>
                        <a:t>lue   </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thoroughly with soap and plenty of warm water. Avoid using solvents or harsh chemicals on skin. If irritation persists, seek medical advice.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cautiously with clean running water for at least 15 minutes, lifting upper and lower eyelids occasionally. Remove contact lenses if present and easy to do. Seek immediate medical attention.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Brushing is suitable for detailed or small-area work.</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Rolling is suitable for large-area flat-surface application.</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Spraying can use airless or air-assisted spray systems to increase speed and achieve uniform coverage.</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Set / Touch Dry: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Walkable: 6-8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Chemical &amp; Mechanical Cure: 1–2 days</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These times vary with temperature, humidity, and layer thickness.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0.5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Remove dust, oil, loose particles, and contaminants from the surface. Ensure the substrate is firm, dry or slightly moist, but free of standing water.</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Primer (if needed): Apply a compatible primer as per manufacturer’s instructions to enhance adhesion.</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Slowly add powder to the liquid component while stirring until a uniform, lump-free paste is formed. Mix only the amount needed for immediate use.</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Application: Evenly apply the first coat with a brush, roller, or spray equipment to reach the specified wet film thickness (typically 1.0 mm–1.5 mm), then allow it to dry.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Second coat: After the recommended recoat interval, apply the second coat perpendicular to the first, maintaining consistent thickness.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Final inspection: Check for pinholes or thin spots, repair if necessary, then allow full curing.</a:t>
                      </a: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8201660"/>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98107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Protect newly coated surfaces from mechanical damage during curing.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Avoid prolonged immersion in water before complete curing.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Regularly check for cracks or damage, and promptly repair with fresh K11 coating if found.</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For maintenance cleaning, gently wash with clean water and mild detergent if needed.</a:t>
                      </a:r>
                      <a:endParaRPr lang="en-US" altLang="zh-CN" sz="900" b="0">
                        <a:latin typeface="微软雅黑" panose="020B0503020204020204" charset="-122"/>
                        <a:ea typeface="微软雅黑" panose="020B0503020204020204" charset="-122"/>
                      </a:endParaRPr>
                    </a:p>
                  </a:txBody>
                  <a:tcPr/>
                </a:tc>
              </a:tr>
            </a:tbl>
          </a:graphicData>
        </a:graphic>
      </p:graphicFrame>
      <p:sp>
        <p:nvSpPr>
          <p:cNvPr id="10" name="椭圆 9"/>
          <p:cNvSpPr/>
          <p:nvPr/>
        </p:nvSpPr>
        <p:spPr>
          <a:xfrm rot="16200000">
            <a:off x="587375" y="2326640"/>
            <a:ext cx="281305" cy="281305"/>
          </a:xfrm>
          <a:prstGeom prst="ellipse">
            <a:avLst/>
          </a:prstGeom>
          <a:solidFill>
            <a:schemeClr val="accent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367030" y="10262235"/>
            <a:ext cx="6851650" cy="213995"/>
            <a:chOff x="578" y="16161"/>
            <a:chExt cx="10790" cy="337"/>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K11 approved on </a:t>
              </a:r>
              <a:r>
                <a:rPr lang="en-US" altLang="zh-CN" sz="800">
                  <a:latin typeface="微软雅黑" panose="020B0503020204020204" charset="-122"/>
                  <a:ea typeface="微软雅黑" panose="020B0503020204020204" charset="-122"/>
                  <a:sym typeface="+mn-ea"/>
                </a:rPr>
                <a:t>Monday, 23 March 2026, 16:32:05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09" y="16161"/>
              <a:ext cx="1459"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pSp>
        <p:nvGrpSpPr>
          <p:cNvPr id="3" name="组合 2"/>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K11 approved on </a:t>
              </a:r>
              <a:r>
                <a:rPr lang="en-US" altLang="zh-CN" sz="800">
                  <a:latin typeface="微软雅黑" panose="020B0503020204020204" charset="-122"/>
                  <a:ea typeface="微软雅黑" panose="020B0503020204020204" charset="-122"/>
                  <a:sym typeface="+mn-ea"/>
                </a:rPr>
                <a:t>Monday, 23 March 2026, 16:32:05 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09" y="16161"/>
              <a:ext cx="1459"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graphicFrame>
        <p:nvGraphicFramePr>
          <p:cNvPr id="4" name="表格 3"/>
          <p:cNvGraphicFramePr/>
          <p:nvPr>
            <p:custDataLst>
              <p:tags r:id="rId3"/>
            </p:custDataLst>
          </p:nvPr>
        </p:nvGraphicFramePr>
        <p:xfrm>
          <a:off x="373380" y="1416050"/>
          <a:ext cx="6851650" cy="344424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Appearance: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After stirring, the liquid material is uniform and free of sediment.</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Drying time (h):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Surface dry / Fully dry ≤4/8 (test value: 2/8)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Impermeability pressure (MPa):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≥0.5 (test value: 2.7)</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Flexibility (lateral deformation capacity) (mm):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≥2.0 (test value: 3.2)</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Compressive strength (MPa):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≥12 (test value: 27)</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Flexural strength (MPa):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≥4.0 (test value: 5.1)</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Alkali resistance: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No cracking or peeling</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Heat resistance: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No cracking or peeling</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Freeze-thaw resistance: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No cracking or peeling</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Shrinkage rate (%):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≤0.3 (test value: &lt;0.1)</a:t>
                      </a:r>
                      <a:endParaRPr lang="en-US" altLang="zh-CN" sz="900" b="0">
                        <a:latin typeface="微软雅黑" panose="020B0503020204020204" charset="-122"/>
                        <a:ea typeface="微软雅黑" panose="020B0503020204020204" charset="-122"/>
                      </a:endParaRPr>
                    </a:p>
                  </a:txBody>
                  <a:tcPr/>
                </a:tc>
              </a:tr>
            </a:tbl>
          </a:graphicData>
        </a:graphic>
      </p:graphicFrame>
      <p:sp>
        <p:nvSpPr>
          <p:cNvPr id="6" name="文本框 5"/>
          <p:cNvSpPr txBox="1"/>
          <p:nvPr/>
        </p:nvSpPr>
        <p:spPr>
          <a:xfrm>
            <a:off x="367030" y="8133715"/>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 Wuxi Institute of Product Quality Supervision and Inspection, Jiangsu Province, China</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6" name="图片 15"/>
          <p:cNvPicPr>
            <a:picLocks noChangeAspect="1"/>
          </p:cNvPicPr>
          <p:nvPr/>
        </p:nvPicPr>
        <p:blipFill>
          <a:blip r:embed="rId4"/>
          <a:stretch>
            <a:fillRect/>
          </a:stretch>
        </p:blipFill>
        <p:spPr>
          <a:xfrm>
            <a:off x="5993765" y="7418705"/>
            <a:ext cx="605790" cy="605790"/>
          </a:xfrm>
          <a:prstGeom prst="rect">
            <a:avLst/>
          </a:prstGeom>
        </p:spPr>
      </p:pic>
      <p:pic>
        <p:nvPicPr>
          <p:cNvPr id="18" name="图片 17"/>
          <p:cNvPicPr>
            <a:picLocks noChangeAspect="1"/>
          </p:cNvPicPr>
          <p:nvPr/>
        </p:nvPicPr>
        <p:blipFill>
          <a:blip r:embed="rId5"/>
          <a:stretch>
            <a:fillRect/>
          </a:stretch>
        </p:blipFill>
        <p:spPr>
          <a:xfrm>
            <a:off x="6599555" y="7377748"/>
            <a:ext cx="671830" cy="687705"/>
          </a:xfrm>
          <a:prstGeom prst="rect">
            <a:avLst/>
          </a:prstGeom>
        </p:spPr>
      </p:pic>
      <p:pic>
        <p:nvPicPr>
          <p:cNvPr id="7" name="图片 6"/>
          <p:cNvPicPr>
            <a:picLocks noChangeAspect="1"/>
          </p:cNvPicPr>
          <p:nvPr/>
        </p:nvPicPr>
        <p:blipFill>
          <a:blip r:embed="rId6"/>
          <a:stretch>
            <a:fillRect/>
          </a:stretch>
        </p:blipFill>
        <p:spPr>
          <a:xfrm>
            <a:off x="373380" y="7317105"/>
            <a:ext cx="923925" cy="8166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31" name="表格 30"/>
          <p:cNvGraphicFramePr/>
          <p:nvPr>
            <p:custDataLst>
              <p:tags r:id="rId3"/>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24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13817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K11 approved on </a:t>
              </a:r>
              <a:r>
                <a:rPr lang="en-US" altLang="zh-CN" sz="800">
                  <a:latin typeface="微软雅黑" panose="020B0503020204020204" charset="-122"/>
                  <a:ea typeface="微软雅黑" panose="020B0503020204020204" charset="-122"/>
                  <a:sym typeface="+mn-ea"/>
                </a:rPr>
                <a:t>Monday, 23 March 2026, 16:32:05 P.M. UTC+8</a:t>
              </a:r>
              <a:endParaRPr lang="en-US" altLang="zh-CN" sz="800">
                <a:latin typeface="微软雅黑" panose="020B0503020204020204" charset="-122"/>
                <a:ea typeface="微软雅黑" panose="020B0503020204020204" charset="-122"/>
              </a:endParaRPr>
            </a:p>
          </p:txBody>
        </p:sp>
        <p:sp>
          <p:nvSpPr>
            <p:cNvPr id="4" name="文本框 3"/>
            <p:cNvSpPr txBox="1"/>
            <p:nvPr/>
          </p:nvSpPr>
          <p:spPr>
            <a:xfrm>
              <a:off x="9909" y="16161"/>
              <a:ext cx="1459" cy="337"/>
            </a:xfrm>
            <a:prstGeom prst="rect">
              <a:avLst/>
            </a:prstGeom>
            <a:noFill/>
          </p:spPr>
          <p:txBody>
            <a:bodyPr wrap="square" rtlCol="0">
              <a:sp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7009</Words>
  <Application>WPS 演示</Application>
  <PresentationFormat/>
  <Paragraphs>190</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21</cp:revision>
  <dcterms:created xsi:type="dcterms:W3CDTF">2026-01-09T06:05:00Z</dcterms:created>
  <dcterms:modified xsi:type="dcterms:W3CDTF">2026-03-23T08:42:59Z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2026-01-13T20:00:58Z</vt:filetime>
  </property>
  <property fmtid="{D5CDD505-2E9C-101B-9397-08002B2CF9AE}" pid="4" name="KSOProductBuildVer">
    <vt:lpwstr>2052-12.1.0.25222</vt:lpwstr>
  </property>
  <property fmtid="{D5CDD505-2E9C-101B-9397-08002B2CF9AE}" pid="5" name="ICV">
    <vt:lpwstr>DED7C7E3FE834E8A89D08DA248684A22_12</vt:lpwstr>
  </property>
</Properties>
</file>