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1" r:id="rId4"/>
    <p:sldId id="263" r:id="rId5"/>
    <p:sldId id="262" r:id="rId6"/>
  </p:sldIdLst>
  <p:sldSz cx="7555865" cy="10692130"/>
  <p:notesSz cx="6858000" cy="9144000"/>
  <p:custDataLst>
    <p:tags r:id="rId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0E0C"/>
    <a:srgbClr val="008F57"/>
    <a:srgbClr val="54A151"/>
    <a:srgbClr val="F1F2ED"/>
    <a:srgbClr val="0043B2"/>
    <a:srgbClr val="3CBDFF"/>
    <a:srgbClr val="73442D"/>
    <a:srgbClr val="4E341D"/>
    <a:srgbClr val="ED3710"/>
    <a:srgbClr val="EEBA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DDC0D4A-9344-4CA9-9205-F00B2F834179}" styleName="表样式 1 17">
    <a:wholeTbl>
      <a:tcTxStyle>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w="9525" cmpd="sng">
              <a:solidFill>
                <a:schemeClr val="dk1"/>
              </a:solidFill>
              <a:prstDash val="solid"/>
            </a:ln>
          </a:insideV>
        </a:tcBdr>
        <a:fill>
          <a:solidFill>
            <a:srgbClr val="FFFFFF"/>
          </a:solidFill>
        </a:fill>
      </a:tcStyle>
    </a:wholeTbl>
    <a:band1H>
      <a:tcStyle>
        <a:tcBdr/>
        <a:fill>
          <a:solidFill>
            <a:schemeClr val="dk1">
              <a:lumMod val="20000"/>
              <a:lumOff val="80000"/>
            </a:schemeClr>
          </a:solidFill>
        </a:fill>
      </a:tcStyle>
    </a:band1H>
    <a:band1V>
      <a:tcStyle>
        <a:tcBdr/>
        <a:fill>
          <a:solidFill>
            <a:srgbClr val="FFFFFF"/>
          </a:solidFill>
        </a:fill>
      </a:tcStyle>
    </a:band1V>
    <a:band2V>
      <a:tcStyle>
        <a:tcBdr/>
        <a:fill>
          <a:solidFill>
            <a:schemeClr val="dk1">
              <a:lumMod val="20000"/>
              <a:lumOff val="80000"/>
            </a:schemeClr>
          </a:solidFill>
        </a:fill>
      </a:tcStyle>
    </a:band2V>
    <a:la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chemeClr val="dk1">
              <a:lumMod val="20000"/>
              <a:lumOff val="80000"/>
            </a:schemeClr>
          </a:solidFill>
        </a:fill>
      </a:tcStyle>
    </a:lastCol>
    <a:fir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rgbClr val="FFFFFF"/>
          </a:solidFill>
        </a:fill>
      </a:tcStyle>
    </a:firstCol>
    <a:lastRow>
      <a:tcTxStyle b="on">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a:noFill/>
            </a:ln>
          </a:insideH>
          <a:insideV>
            <a:ln>
              <a:noFill/>
            </a:ln>
          </a:insideV>
        </a:tcBdr>
        <a:fill>
          <a:solidFill>
            <a:srgbClr val="FFFFFF"/>
          </a:solidFill>
        </a:fill>
      </a:tcStyle>
    </a:la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tags" Target="../tags/tag7.xml"/><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sp>
        <p:nvSpPr>
          <p:cNvPr id="29" name="文本框 28"/>
          <p:cNvSpPr txBox="1"/>
          <p:nvPr/>
        </p:nvSpPr>
        <p:spPr>
          <a:xfrm>
            <a:off x="272415" y="1237615"/>
            <a:ext cx="6561455" cy="337185"/>
          </a:xfrm>
          <a:prstGeom prst="rect">
            <a:avLst/>
          </a:prstGeom>
          <a:noFill/>
        </p:spPr>
        <p:txBody>
          <a:bodyPr wrap="square" rtlCol="0">
            <a:spAutoFit/>
          </a:bodyPr>
          <a:p>
            <a:r>
              <a:rPr lang="en-US" altLang="zh-CN" sz="1600" b="1">
                <a:latin typeface="微软雅黑" panose="020B0503020204020204" charset="-122"/>
                <a:ea typeface="微软雅黑" panose="020B0503020204020204" charset="-122"/>
                <a:cs typeface="Arial" panose="020B0604020202020204" pitchFamily="34" charset="0"/>
              </a:rPr>
              <a:t>PE 460 FEILIANDA PE Color Steel Roofing Insulation Film</a:t>
            </a:r>
            <a:endParaRPr lang="en-US" altLang="zh-CN" sz="1600" b="1">
              <a:latin typeface="微软雅黑" panose="020B0503020204020204" charset="-122"/>
              <a:ea typeface="微软雅黑" panose="020B0503020204020204" charset="-122"/>
              <a:cs typeface="Arial" panose="020B0604020202020204" pitchFamily="34" charset="0"/>
            </a:endParaRPr>
          </a:p>
        </p:txBody>
      </p:sp>
      <p:graphicFrame>
        <p:nvGraphicFramePr>
          <p:cNvPr id="30" name="表格 29"/>
          <p:cNvGraphicFramePr/>
          <p:nvPr>
            <p:custDataLst>
              <p:tags r:id="rId3"/>
            </p:custDataLst>
          </p:nvPr>
        </p:nvGraphicFramePr>
        <p:xfrm>
          <a:off x="373380" y="1912620"/>
          <a:ext cx="6851650" cy="1491615"/>
        </p:xfrm>
        <a:graphic>
          <a:graphicData uri="http://schemas.openxmlformats.org/drawingml/2006/table">
            <a:tbl>
              <a:tblPr firstCol="1" bandCol="1">
                <a:tableStyleId>{FDDC0D4A-9344-4CA9-9205-F00B2F834179}</a:tableStyleId>
              </a:tblPr>
              <a:tblGrid>
                <a:gridCol w="4864100"/>
                <a:gridCol w="1987550"/>
              </a:tblGrid>
              <a:tr h="241935">
                <a:tc gridSpan="2">
                  <a:txBody>
                    <a:bodyPr/>
                    <a:p>
                      <a:pPr>
                        <a:buNone/>
                      </a:pPr>
                      <a:r>
                        <a:rPr lang="en-US" altLang="zh-CN" sz="1000">
                          <a:solidFill>
                            <a:schemeClr val="bg1"/>
                          </a:solidFill>
                          <a:latin typeface="微软雅黑" panose="020B0503020204020204" charset="-122"/>
                          <a:ea typeface="微软雅黑" panose="020B0503020204020204" charset="-122"/>
                        </a:rPr>
                        <a:t>Product Overview and Image</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c hMerge="1">
                  <a:tcPr/>
                </a:tc>
              </a:tr>
              <a:tr h="1125855">
                <a:tc>
                  <a:txBody>
                    <a:bodyPr/>
                    <a:p>
                      <a:pPr indent="0" fontAlgn="auto">
                        <a:lnSpc>
                          <a:spcPts val="1300"/>
                        </a:lnSpc>
                        <a:buNone/>
                      </a:pPr>
                      <a:r>
                        <a:rPr lang="en-US" altLang="zh-CN" sz="900">
                          <a:latin typeface="微软雅黑" panose="020B0503020204020204" charset="-122"/>
                          <a:ea typeface="微软雅黑" panose="020B0503020204020204" charset="-122"/>
                          <a:cs typeface="Arial" panose="020B0604020202020204" pitchFamily="34" charset="0"/>
                          <a:sym typeface="+mn-ea"/>
                        </a:rPr>
                        <a:t>FEILIANDA PE Color Steel Roofing Insulation Film </a:t>
                      </a:r>
                      <a:r>
                        <a:rPr lang="en-US" altLang="zh-CN" sz="900" b="0">
                          <a:latin typeface="微软雅黑" panose="020B0503020204020204" charset="-122"/>
                          <a:ea typeface="微软雅黑" panose="020B0503020204020204" charset="-122"/>
                        </a:rPr>
                        <a:t>is a high-performance multi-layer composite membrane designed specifically for the surface protection and thermal management of color steel tile roofs. The product is composed of a PE base layer combined with functional materials, offering excellent waterproofing and heat insulation properties. Its structure is capable of resisting environmental stress, UV exposure, and mechanical damage, while maintaining long-term stable performance in sloped metal roofing systems.</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txBody>
                  <a:tcPr/>
                </a:tc>
                <a:tc>
                  <a:txBody>
                    <a:bodyPr/>
                    <a:p>
                      <a:pPr>
                        <a:buNone/>
                      </a:pPr>
                      <a:endParaRPr lang="zh-CN" altLang="en-US">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4"/>
            </p:custDataLst>
          </p:nvPr>
        </p:nvGraphicFramePr>
        <p:xfrm>
          <a:off x="367030" y="4561840"/>
          <a:ext cx="6851650" cy="1491615"/>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Features and Benefits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1125855">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Waterproof Performance: Multi-layer structure forms a continuous barrier against water ingress, effectively preventing leaks from rain or condensation.</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Heat Insulation: Reflective and low-emissivity layers reduce solar heat absorption, helping to lower interior temperatures.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Durability: Resistant to aging, corrosion, and physical impact, suitable for outdoor long-term use.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Adhesion Compatibility: Surface treatment allows strong bonding with most color steel tile substrates using appropriate adhesives or sealants.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Lightweight &amp; Flexible: Easy to handle, cut, and install without adding significant load to the roof structure.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UV Resistance: Maintains stability and performance under prolonged sun exposure.</a:t>
                      </a: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2" name="表格 31"/>
          <p:cNvGraphicFramePr/>
          <p:nvPr>
            <p:custDataLst>
              <p:tags r:id="rId5"/>
            </p:custDataLst>
          </p:nvPr>
        </p:nvGraphicFramePr>
        <p:xfrm>
          <a:off x="367030" y="7351395"/>
          <a:ext cx="6851650" cy="1491615"/>
        </p:xfrm>
        <a:graphic>
          <a:graphicData uri="http://schemas.openxmlformats.org/drawingml/2006/table">
            <a:tbl>
              <a:tblPr firstCol="1" bandCol="1">
                <a:tableStyleId>{FDDC0D4A-9344-4CA9-9205-F00B2F834179}</a:tableStyleId>
              </a:tblPr>
              <a:tblGrid>
                <a:gridCol w="6851650"/>
              </a:tblGrid>
              <a:tr h="232410">
                <a:tc>
                  <a:txBody>
                    <a:bodyPr/>
                    <a:p>
                      <a:pPr>
                        <a:buNone/>
                      </a:pPr>
                      <a:r>
                        <a:rPr lang="en-US" altLang="zh-CN" sz="1000">
                          <a:solidFill>
                            <a:schemeClr val="bg1"/>
                          </a:solidFill>
                          <a:latin typeface="微软雅黑" panose="020B0503020204020204" charset="-122"/>
                          <a:ea typeface="微软雅黑" panose="020B0503020204020204" charset="-122"/>
                        </a:rPr>
                        <a:t>Uses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1125855">
                <a:tc>
                  <a:txBody>
                    <a:bodyPr/>
                    <a:p>
                      <a:pPr indent="0" fontAlgn="auto">
                        <a:lnSpc>
                          <a:spcPts val="1300"/>
                        </a:lnSpc>
                        <a:buNone/>
                      </a:pPr>
                      <a:r>
                        <a:rPr lang="en-US" altLang="zh-CN" sz="900" b="0">
                          <a:latin typeface="微软雅黑" panose="020B0503020204020204" charset="-122"/>
                          <a:ea typeface="微软雅黑" panose="020B0503020204020204" charset="-122"/>
                        </a:rPr>
                        <a:t>Application Scenarios: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Roof waterproofing and heat insulation for industrial and commercial buildings.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Renovation projects where existing color steel tile roofs need improved weather resistance.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Agricultural structures such as barns, greenhouses, and storage sheds.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Temporary or semi-permanent protective covers in construction sites.</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Example Scenarios: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 factory warehouse with a corrugated color steel roof suffering from water leakage during heavy rain.</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 logistics center requiring temperature control in storage areas to protect goods.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An agricultural greenhouse needing to reduce heat buildup in summer while keeping the interior dry.</a:t>
                      </a:r>
                      <a:endParaRPr lang="en-US" altLang="zh-CN" sz="900" b="0">
                        <a:latin typeface="微软雅黑" panose="020B0503020204020204" charset="-122"/>
                        <a:ea typeface="微软雅黑" panose="020B0503020204020204" charset="-122"/>
                      </a:endParaRPr>
                    </a:p>
                  </a:txBody>
                  <a:tcPr/>
                </a:tc>
              </a:tr>
            </a:tbl>
          </a:graphicData>
        </a:graphic>
      </p:graphicFrame>
      <p:grpSp>
        <p:nvGrpSpPr>
          <p:cNvPr id="10" name="组合 9"/>
          <p:cNvGrpSpPr/>
          <p:nvPr/>
        </p:nvGrpSpPr>
        <p:grpSpPr>
          <a:xfrm>
            <a:off x="367030" y="10262235"/>
            <a:ext cx="6851650" cy="213995"/>
            <a:chOff x="578" y="16161"/>
            <a:chExt cx="10790" cy="337"/>
          </a:xfrm>
        </p:grpSpPr>
        <p:sp>
          <p:nvSpPr>
            <p:cNvPr id="12" name="文本框 1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PE 460 approved on </a:t>
              </a:r>
              <a:r>
                <a:rPr lang="en-US" altLang="zh-CN" sz="800">
                  <a:latin typeface="微软雅黑" panose="020B0503020204020204" charset="-122"/>
                  <a:ea typeface="微软雅黑" panose="020B0503020204020204" charset="-122"/>
                  <a:sym typeface="+mn-ea"/>
                </a:rPr>
                <a:t>Monday, 23 March 2026, 16:47:22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976" y="16161"/>
              <a:ext cx="1392"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1 of  4</a:t>
              </a:r>
              <a:endParaRPr lang="en-US" altLang="zh-CN" sz="800" b="1">
                <a:latin typeface="微软雅黑" panose="020B0503020204020204" charset="-122"/>
                <a:ea typeface="微软雅黑" panose="020B0503020204020204" charset="-122"/>
              </a:endParaRPr>
            </a:p>
          </p:txBody>
        </p:sp>
      </p:grpSp>
      <p:pic>
        <p:nvPicPr>
          <p:cNvPr id="4" name="图片 3" descr="PE卷膜"/>
          <p:cNvPicPr>
            <a:picLocks noChangeAspect="1"/>
          </p:cNvPicPr>
          <p:nvPr/>
        </p:nvPicPr>
        <p:blipFill>
          <a:blip r:embed="rId6"/>
          <a:stretch>
            <a:fillRect/>
          </a:stretch>
        </p:blipFill>
        <p:spPr>
          <a:xfrm>
            <a:off x="5665470" y="2179955"/>
            <a:ext cx="1139825" cy="20294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aphicFrame>
        <p:nvGraphicFramePr>
          <p:cNvPr id="2" name="表格 1"/>
          <p:cNvGraphicFramePr/>
          <p:nvPr>
            <p:custDataLst>
              <p:tags r:id="rId3"/>
            </p:custDataLst>
          </p:nvPr>
        </p:nvGraphicFramePr>
        <p:xfrm>
          <a:off x="373380" y="1416050"/>
          <a:ext cx="6851650" cy="303276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Typical Properties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256540">
                <a:tc>
                  <a:txBody>
                    <a:bodyPr/>
                    <a:p>
                      <a:pPr indent="0" fontAlgn="auto">
                        <a:lnSpc>
                          <a:spcPts val="1300"/>
                        </a:lnSpc>
                        <a:buNone/>
                      </a:pPr>
                      <a:r>
                        <a:rPr lang="en-US" altLang="zh-CN" sz="900" b="0">
                          <a:latin typeface="微软雅黑" panose="020B0503020204020204" charset="-122"/>
                          <a:ea typeface="微软雅黑" panose="020B0503020204020204" charset="-122"/>
                          <a:cs typeface="微软雅黑" panose="020B0503020204020204" charset="-122"/>
                        </a:rPr>
                        <a:t>Sizes:</a:t>
                      </a:r>
                      <a:endParaRPr lang="en-US" altLang="zh-CN" sz="900" b="0">
                        <a:latin typeface="微软雅黑" panose="020B0503020204020204" charset="-122"/>
                        <a:ea typeface="微软雅黑" panose="020B0503020204020204" charset="-122"/>
                        <a:cs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cs typeface="微软雅黑" panose="020B0503020204020204" charset="-122"/>
                        </a:rPr>
                        <a:t>This product is packaged in drums, with sales packaging specifications available in four sizes: 30</a:t>
                      </a:r>
                      <a:r>
                        <a:rPr lang="zh-CN" altLang="en-US" sz="900" b="0">
                          <a:latin typeface="微软雅黑" panose="020B0503020204020204" charset="-122"/>
                          <a:ea typeface="微软雅黑" panose="020B0503020204020204" charset="-122"/>
                          <a:cs typeface="微软雅黑" panose="020B0503020204020204" charset="-122"/>
                        </a:rPr>
                        <a:t>㎡</a:t>
                      </a:r>
                      <a:r>
                        <a:rPr lang="en-US" altLang="zh-CN" sz="900" b="0">
                          <a:latin typeface="微软雅黑" panose="020B0503020204020204" charset="-122"/>
                          <a:ea typeface="微软雅黑" panose="020B0503020204020204" charset="-122"/>
                          <a:cs typeface="微软雅黑" panose="020B0503020204020204" charset="-122"/>
                        </a:rPr>
                        <a:t> / 50</a:t>
                      </a:r>
                      <a:r>
                        <a:rPr lang="zh-CN" altLang="en-US" sz="900" b="0">
                          <a:latin typeface="微软雅黑" panose="020B0503020204020204" charset="-122"/>
                          <a:ea typeface="微软雅黑" panose="020B0503020204020204" charset="-122"/>
                          <a:cs typeface="微软雅黑" panose="020B0503020204020204" charset="-122"/>
                        </a:rPr>
                        <a:t>㎡</a:t>
                      </a:r>
                      <a:r>
                        <a:rPr lang="en-US" altLang="zh-CN" sz="900" b="0">
                          <a:latin typeface="微软雅黑" panose="020B0503020204020204" charset="-122"/>
                          <a:ea typeface="微软雅黑" panose="020B0503020204020204" charset="-122"/>
                          <a:cs typeface="微软雅黑" panose="020B0503020204020204" charset="-122"/>
                        </a:rPr>
                        <a:t> / 100</a:t>
                      </a:r>
                      <a:r>
                        <a:rPr lang="zh-CN" altLang="en-US" sz="900" b="0">
                          <a:latin typeface="微软雅黑" panose="020B0503020204020204" charset="-122"/>
                          <a:ea typeface="微软雅黑" panose="020B0503020204020204" charset="-122"/>
                          <a:cs typeface="微软雅黑" panose="020B0503020204020204" charset="-122"/>
                        </a:rPr>
                        <a:t>㎡</a:t>
                      </a:r>
                      <a:r>
                        <a:rPr lang="en-US" altLang="zh-CN" sz="900" b="0">
                          <a:latin typeface="微软雅黑" panose="020B0503020204020204" charset="-122"/>
                          <a:ea typeface="微软雅黑" panose="020B0503020204020204" charset="-122"/>
                          <a:cs typeface="微软雅黑" panose="020B0503020204020204" charset="-122"/>
                        </a:rPr>
                        <a:t>.</a:t>
                      </a:r>
                      <a:endParaRPr lang="en-US" altLang="zh-CN" sz="900" b="0">
                        <a:latin typeface="微软雅黑" panose="020B0503020204020204" charset="-122"/>
                        <a:ea typeface="微软雅黑" panose="020B0503020204020204" charset="-122"/>
                        <a:cs typeface="微软雅黑" panose="020B0503020204020204" charset="-122"/>
                      </a:endParaRPr>
                    </a:p>
                  </a:txBody>
                  <a:tcPr/>
                </a:tc>
              </a:tr>
              <a:tr h="256540">
                <a:tc>
                  <a:txBody>
                    <a:bodyPr/>
                    <a:p>
                      <a:pPr>
                        <a:buNone/>
                      </a:pPr>
                      <a:r>
                        <a:rPr lang="en-US" altLang="zh-CN" sz="900" b="0">
                          <a:latin typeface="微软雅黑" panose="020B0503020204020204" charset="-122"/>
                          <a:ea typeface="微软雅黑" panose="020B0503020204020204" charset="-122"/>
                        </a:rPr>
                        <a:t>Available Colors:</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r>
                        <a:rPr lang="en-US" altLang="zh-CN" sz="900" b="0">
                          <a:latin typeface="微软雅黑" panose="020B0503020204020204" charset="-122"/>
                          <a:ea typeface="微软雅黑" panose="020B0503020204020204" charset="-122"/>
                        </a:rPr>
                        <a:t>    Red                  Silver                 Blue                  Gray</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sym typeface="+mn-ea"/>
                        </a:rPr>
                        <a:t>Clean Up:</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After application, simply wash hands with clean water.</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Application Methods: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No need for torch heating—self-adhesive, just peel and stick, making installation easy.</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Drying Time:</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None.</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Coverage Area:</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sym typeface="+mn-ea"/>
                        </a:rPr>
                        <a:t>None.</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cs typeface="微软雅黑" panose="020B0503020204020204" charset="-122"/>
                        </a:rPr>
                        <a:t>Construction Steps:</a:t>
                      </a:r>
                      <a:endParaRPr lang="en-US" altLang="zh-CN" sz="900" b="0">
                        <a:latin typeface="微软雅黑" panose="020B0503020204020204" charset="-122"/>
                        <a:ea typeface="微软雅黑" panose="020B0503020204020204" charset="-122"/>
                        <a:cs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cs typeface="微软雅黑" panose="020B0503020204020204" charset="-122"/>
                        </a:rPr>
                        <a:t>Surface Preparation – Ensure substrate is clean, dry, and free from dust, oil, grease, loose particles, and contaminants. Repair cracks larger than 0.5 mm before coating.</a:t>
                      </a:r>
                      <a:endParaRPr lang="en-US" altLang="zh-CN" sz="900" b="0">
                        <a:latin typeface="微软雅黑" panose="020B0503020204020204" charset="-122"/>
                        <a:ea typeface="微软雅黑" panose="020B0503020204020204" charset="-122"/>
                        <a:cs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cs typeface="微软雅黑" panose="020B0503020204020204" charset="-122"/>
                        </a:rPr>
                        <a:t>Film Cutting: Measure and cut the roll film to the required size, allowing for overlap at edges and joints.</a:t>
                      </a:r>
                      <a:endParaRPr lang="en-US" altLang="zh-CN" sz="900" b="0">
                        <a:latin typeface="微软雅黑" panose="020B0503020204020204" charset="-122"/>
                        <a:ea typeface="微软雅黑" panose="020B0503020204020204" charset="-122"/>
                        <a:cs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cs typeface="微软雅黑" panose="020B0503020204020204" charset="-122"/>
                        </a:rPr>
                        <a:t>Laying the Film: Unroll the film over the prepared surface, aligning carefully. Use a roller to press down firmly, starting from one end to avoid bubbles.</a:t>
                      </a:r>
                      <a:endParaRPr lang="en-US" altLang="zh-CN" sz="900" b="0">
                        <a:latin typeface="微软雅黑" panose="020B0503020204020204" charset="-122"/>
                        <a:ea typeface="微软雅黑" panose="020B0503020204020204" charset="-122"/>
                        <a:cs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cs typeface="微软雅黑" panose="020B0503020204020204" charset="-122"/>
                        </a:rPr>
                        <a:t>Seam Sealing: Overlap adjacent pieces by at least 50 mm and seal the seams with a compatible sealing tape or adhesive.</a:t>
                      </a:r>
                      <a:endParaRPr lang="en-US" altLang="zh-CN" sz="900" b="0">
                        <a:latin typeface="微软雅黑" panose="020B0503020204020204" charset="-122"/>
                        <a:ea typeface="微软雅黑" panose="020B0503020204020204" charset="-122"/>
                        <a:cs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cs typeface="微软雅黑" panose="020B0503020204020204" charset="-122"/>
                        </a:rPr>
                        <a:t>Edge Fixing: Secure the film edges with mechanical fasteners or adhesive to prevent lifting.</a:t>
                      </a:r>
                      <a:endParaRPr lang="en-US" altLang="zh-CN" sz="900" b="0">
                        <a:latin typeface="微软雅黑" panose="020B0503020204020204" charset="-122"/>
                        <a:ea typeface="微软雅黑" panose="020B0503020204020204" charset="-122"/>
                        <a:cs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cs typeface="微软雅黑" panose="020B0503020204020204" charset="-122"/>
                        </a:rPr>
                        <a:t>Final Inspection: Check for wrinkles, gaps, or weak spots; re-press or repair as needed.</a:t>
                      </a:r>
                      <a:endParaRPr lang="en-US" altLang="zh-CN" sz="900" b="0">
                        <a:latin typeface="微软雅黑" panose="020B0503020204020204" charset="-122"/>
                        <a:ea typeface="微软雅黑" panose="020B0503020204020204" charset="-122"/>
                        <a:cs typeface="微软雅黑" panose="020B0503020204020204" charset="-122"/>
                      </a:endParaRPr>
                    </a:p>
                  </a:txBody>
                  <a:tcPr/>
                </a:tc>
              </a:tr>
            </a:tbl>
          </a:graphicData>
        </a:graphic>
      </p:graphicFrame>
      <p:graphicFrame>
        <p:nvGraphicFramePr>
          <p:cNvPr id="31" name="表格 30"/>
          <p:cNvGraphicFramePr/>
          <p:nvPr>
            <p:custDataLst>
              <p:tags r:id="rId4"/>
            </p:custDataLst>
          </p:nvPr>
        </p:nvGraphicFramePr>
        <p:xfrm>
          <a:off x="373380" y="6638925"/>
          <a:ext cx="6851650" cy="1224915"/>
        </p:xfrm>
        <a:graphic>
          <a:graphicData uri="http://schemas.openxmlformats.org/drawingml/2006/table">
            <a:tbl>
              <a:tblPr firstCol="1" bandCol="1">
                <a:tableStyleId>{FDDC0D4A-9344-4CA9-9205-F00B2F834179}</a:tableStyleId>
              </a:tblPr>
              <a:tblGrid>
                <a:gridCol w="6851650"/>
              </a:tblGrid>
              <a:tr h="243840">
                <a:tc>
                  <a:txBody>
                    <a:bodyPr/>
                    <a:p>
                      <a:pPr>
                        <a:buNone/>
                      </a:pPr>
                      <a:r>
                        <a:rPr lang="en-US" altLang="zh-CN" sz="1000">
                          <a:solidFill>
                            <a:schemeClr val="bg1"/>
                          </a:solidFill>
                          <a:latin typeface="微软雅黑" panose="020B0503020204020204" charset="-122"/>
                          <a:ea typeface="微软雅黑" panose="020B0503020204020204" charset="-122"/>
                        </a:rPr>
                        <a:t>Maintenance Precautions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981075">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Conduct regular visual inspections, especially after extreme weather events.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Clean surface debris periodically to prevent abrasion or moisture retention.</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Repair minor damages promptly using patch kits or additional film sections.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Avoid walking directly on the film-covered surface; use walkways or protective boards if access is necessary.</a:t>
                      </a:r>
                      <a:endParaRPr lang="en-US" altLang="zh-CN" sz="900" b="0">
                        <a:latin typeface="微软雅黑" panose="020B0503020204020204" charset="-122"/>
                        <a:ea typeface="微软雅黑" panose="020B0503020204020204" charset="-122"/>
                      </a:endParaRPr>
                    </a:p>
                  </a:txBody>
                  <a:tcPr/>
                </a:tc>
              </a:tr>
            </a:tbl>
          </a:graphicData>
        </a:graphic>
      </p:graphicFrame>
      <p:sp>
        <p:nvSpPr>
          <p:cNvPr id="45" name="椭圆 44"/>
          <p:cNvSpPr/>
          <p:nvPr/>
        </p:nvSpPr>
        <p:spPr>
          <a:xfrm rot="16200000">
            <a:off x="587375" y="2326640"/>
            <a:ext cx="281305" cy="281305"/>
          </a:xfrm>
          <a:prstGeom prst="ellipse">
            <a:avLst/>
          </a:prstGeom>
          <a:solidFill>
            <a:srgbClr val="ED3710"/>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8" name="椭圆 7"/>
          <p:cNvSpPr/>
          <p:nvPr/>
        </p:nvSpPr>
        <p:spPr>
          <a:xfrm rot="16200000">
            <a:off x="1442720" y="2326640"/>
            <a:ext cx="281305" cy="281305"/>
          </a:xfrm>
          <a:prstGeom prst="ellipse">
            <a:avLst/>
          </a:prstGeom>
          <a:gradFill>
            <a:gsLst>
              <a:gs pos="83000">
                <a:schemeClr val="bg1">
                  <a:lumMod val="85000"/>
                </a:schemeClr>
              </a:gs>
              <a:gs pos="0">
                <a:schemeClr val="accent3">
                  <a:lumMod val="25000"/>
                  <a:lumOff val="75000"/>
                </a:schemeClr>
              </a:gs>
              <a:gs pos="100000">
                <a:schemeClr val="bg1">
                  <a:lumMod val="85000"/>
                </a:schemeClr>
              </a:gs>
            </a:gsLst>
            <a:path path="shape">
              <a:fillToRect l="50000" t="50000" r="50000" b="50000"/>
            </a:path>
            <a:tileRect/>
          </a:gra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0" name="椭圆 9"/>
          <p:cNvSpPr/>
          <p:nvPr/>
        </p:nvSpPr>
        <p:spPr>
          <a:xfrm rot="16200000">
            <a:off x="2273300" y="2326640"/>
            <a:ext cx="281305" cy="281305"/>
          </a:xfrm>
          <a:prstGeom prst="ellipse">
            <a:avLst/>
          </a:prstGeom>
          <a:solidFill>
            <a:schemeClr val="accent1"/>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2" name="椭圆 11"/>
          <p:cNvSpPr/>
          <p:nvPr/>
        </p:nvSpPr>
        <p:spPr>
          <a:xfrm rot="16200000">
            <a:off x="3120390" y="2326640"/>
            <a:ext cx="281305" cy="281305"/>
          </a:xfrm>
          <a:prstGeom prst="ellipse">
            <a:avLst/>
          </a:prstGeom>
          <a:solidFill>
            <a:schemeClr val="tx1">
              <a:lumMod val="50000"/>
              <a:lumOff val="50000"/>
            </a:schemeClr>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aphicFrame>
        <p:nvGraphicFramePr>
          <p:cNvPr id="6" name="表格 5"/>
          <p:cNvGraphicFramePr/>
          <p:nvPr>
            <p:custDataLst>
              <p:tags r:id="rId5"/>
            </p:custDataLst>
          </p:nvPr>
        </p:nvGraphicFramePr>
        <p:xfrm>
          <a:off x="373380" y="8380095"/>
          <a:ext cx="6851650" cy="111125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Storage Conditions and Duration</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867410">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rPr>
                        <a:t>Storage Temperature: Keep between -10</a:t>
                      </a:r>
                      <a:r>
                        <a:rPr lang="en-US" altLang="en-US" sz="900" b="0">
                          <a:latin typeface="微软雅黑" panose="020B0503020204020204" charset="-122"/>
                          <a:ea typeface="微软雅黑" panose="020B0503020204020204" charset="-122"/>
                          <a:cs typeface="微软雅黑" panose="020B0503020204020204" charset="-122"/>
                        </a:rPr>
                        <a:t>°</a:t>
                      </a:r>
                      <a:r>
                        <a:rPr lang="en-US" altLang="zh-CN" sz="900" b="0">
                          <a:latin typeface="微软雅黑" panose="020B0503020204020204" charset="-122"/>
                          <a:ea typeface="微软雅黑" panose="020B0503020204020204" charset="-122"/>
                          <a:cs typeface="微软雅黑" panose="020B0503020204020204" charset="-122"/>
                        </a:rPr>
                        <a:t>C and +120</a:t>
                      </a:r>
                      <a:r>
                        <a:rPr lang="en-US" altLang="en-US" sz="900" b="0">
                          <a:latin typeface="微软雅黑" panose="020B0503020204020204" charset="-122"/>
                          <a:ea typeface="微软雅黑" panose="020B0503020204020204" charset="-122"/>
                          <a:cs typeface="微软雅黑" panose="020B0503020204020204" charset="-122"/>
                        </a:rPr>
                        <a:t>°</a:t>
                      </a:r>
                      <a:r>
                        <a:rPr lang="en-US" altLang="zh-CN" sz="900" b="0">
                          <a:latin typeface="微软雅黑" panose="020B0503020204020204" charset="-122"/>
                          <a:ea typeface="微软雅黑" panose="020B0503020204020204" charset="-122"/>
                          <a:cs typeface="微软雅黑" panose="020B0503020204020204" charset="-122"/>
                        </a:rPr>
                        <a:t>C.</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rPr>
                        <a:t>Storage Environment: Store in a cool, dry, well-ventilated place away from direct sunlight and sources of heat.</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rPr>
                        <a:t>Packaging: Keep the product in its original sealed packaging to prevent contamination or moisture ingress.</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rPr>
                        <a:t>Shelf Life: 36 months from the date of manufacture when stored under recommended conditions.</a:t>
                      </a:r>
                      <a:endParaRPr lang="en-US" altLang="zh-CN" sz="900" b="0">
                        <a:latin typeface="微软雅黑" panose="020B0503020204020204" charset="-122"/>
                        <a:ea typeface="微软雅黑" panose="020B0503020204020204" charset="-122"/>
                        <a:cs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cs typeface="微软雅黑" panose="020B0503020204020204" charset="-122"/>
                        </a:rPr>
                        <a:t>Safety Note: Keep out of reach of children and unauthorized personnel.</a:t>
                      </a:r>
                      <a:endParaRPr lang="en-US" altLang="zh-CN" sz="900" b="0">
                        <a:latin typeface="微软雅黑" panose="020B0503020204020204" charset="-122"/>
                        <a:ea typeface="微软雅黑" panose="020B0503020204020204" charset="-122"/>
                        <a:cs typeface="微软雅黑" panose="020B0503020204020204" charset="-122"/>
                      </a:endParaRPr>
                    </a:p>
                  </a:txBody>
                  <a:tcPr/>
                </a:tc>
              </a:tr>
            </a:tbl>
          </a:graphicData>
        </a:graphic>
      </p:graphicFrame>
      <p:grpSp>
        <p:nvGrpSpPr>
          <p:cNvPr id="4" name="组合 3"/>
          <p:cNvGrpSpPr/>
          <p:nvPr/>
        </p:nvGrpSpPr>
        <p:grpSpPr>
          <a:xfrm>
            <a:off x="367030" y="10262235"/>
            <a:ext cx="6851650" cy="213995"/>
            <a:chOff x="578" y="16161"/>
            <a:chExt cx="10790" cy="337"/>
          </a:xfrm>
        </p:grpSpPr>
        <p:sp>
          <p:nvSpPr>
            <p:cNvPr id="7" name="文本框 6"/>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PE 460 approved on </a:t>
              </a:r>
              <a:r>
                <a:rPr lang="en-US" altLang="zh-CN" sz="800">
                  <a:latin typeface="微软雅黑" panose="020B0503020204020204" charset="-122"/>
                  <a:ea typeface="微软雅黑" panose="020B0503020204020204" charset="-122"/>
                  <a:sym typeface="+mn-ea"/>
                </a:rPr>
                <a:t>Monday, 23 March 2026, 16:47:22 P.M. UTC+8</a:t>
              </a:r>
              <a:endParaRPr lang="en-US" altLang="zh-CN" sz="800">
                <a:latin typeface="微软雅黑" panose="020B0503020204020204" charset="-122"/>
                <a:ea typeface="微软雅黑" panose="020B0503020204020204" charset="-122"/>
              </a:endParaRPr>
            </a:p>
          </p:txBody>
        </p:sp>
        <p:sp>
          <p:nvSpPr>
            <p:cNvPr id="14" name="文本框 13"/>
            <p:cNvSpPr txBox="1"/>
            <p:nvPr/>
          </p:nvSpPr>
          <p:spPr>
            <a:xfrm>
              <a:off x="9976" y="16161"/>
              <a:ext cx="1392"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2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pSp>
        <p:nvGrpSpPr>
          <p:cNvPr id="3" name="组合 2"/>
          <p:cNvGrpSpPr/>
          <p:nvPr/>
        </p:nvGrpSpPr>
        <p:grpSpPr>
          <a:xfrm>
            <a:off x="367030" y="10262235"/>
            <a:ext cx="6851650" cy="213995"/>
            <a:chOff x="578" y="16161"/>
            <a:chExt cx="10790" cy="337"/>
          </a:xfrm>
        </p:grpSpPr>
        <p:sp>
          <p:nvSpPr>
            <p:cNvPr id="4" name="文本框 3"/>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PE 460 approved on </a:t>
              </a:r>
              <a:r>
                <a:rPr lang="en-US" altLang="zh-CN" sz="800">
                  <a:latin typeface="微软雅黑" panose="020B0503020204020204" charset="-122"/>
                  <a:ea typeface="微软雅黑" panose="020B0503020204020204" charset="-122"/>
                  <a:sym typeface="+mn-ea"/>
                </a:rPr>
                <a:t>Monday, 23 March 2026, 16:47:22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976" y="16161"/>
              <a:ext cx="1392"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3 of  4</a:t>
              </a:r>
              <a:endParaRPr lang="en-US" altLang="zh-CN" sz="800" b="1">
                <a:latin typeface="微软雅黑" panose="020B0503020204020204" charset="-122"/>
                <a:ea typeface="微软雅黑" panose="020B0503020204020204" charset="-122"/>
              </a:endParaRPr>
            </a:p>
          </p:txBody>
        </p:sp>
      </p:grpSp>
      <p:graphicFrame>
        <p:nvGraphicFramePr>
          <p:cNvPr id="7" name="表格 6"/>
          <p:cNvGraphicFramePr/>
          <p:nvPr>
            <p:custDataLst>
              <p:tags r:id="rId3"/>
            </p:custDataLst>
          </p:nvPr>
        </p:nvGraphicFramePr>
        <p:xfrm>
          <a:off x="373380" y="1416050"/>
          <a:ext cx="6851650" cy="486410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Technical Parameters*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256540">
                <a:tc>
                  <a:txBody>
                    <a:bodyPr/>
                    <a:p>
                      <a:pPr indent="0" fontAlgn="auto">
                        <a:lnSpc>
                          <a:spcPts val="1800"/>
                        </a:lnSpc>
                        <a:buNone/>
                      </a:pPr>
                      <a:r>
                        <a:rPr lang="en-US" altLang="zh-CN" sz="900" b="0">
                          <a:latin typeface="微软雅黑" panose="020B0503020204020204" charset="-122"/>
                          <a:ea typeface="微软雅黑" panose="020B0503020204020204" charset="-122"/>
                        </a:rPr>
                        <a:t>Maximum tensile force (N/50 mm):</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Longitudinal: 305</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Transverse: 262</a:t>
                      </a:r>
                      <a:endParaRPr lang="en-US" altLang="zh-CN" sz="900" b="0">
                        <a:latin typeface="微软雅黑" panose="020B0503020204020204" charset="-122"/>
                        <a:ea typeface="微软雅黑" panose="020B0503020204020204" charset="-122"/>
                      </a:endParaRPr>
                    </a:p>
                  </a:txBody>
                  <a:tcPr/>
                </a:tc>
              </a:tr>
              <a:tr h="391795">
                <a:tc>
                  <a:txBody>
                    <a:bodyPr/>
                    <a:p>
                      <a:pPr indent="0" fontAlgn="auto">
                        <a:lnSpc>
                          <a:spcPts val="1800"/>
                        </a:lnSpc>
                        <a:buNone/>
                      </a:pPr>
                      <a:r>
                        <a:rPr lang="en-US" altLang="zh-CN" sz="900" b="0">
                          <a:latin typeface="微软雅黑" panose="020B0503020204020204" charset="-122"/>
                          <a:ea typeface="微软雅黑" panose="020B0503020204020204" charset="-122"/>
                        </a:rPr>
                        <a:t>Tear performance (N):</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Longitudinal: 18</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Transverse: 15</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Heat resistance: 72</a:t>
                      </a:r>
                      <a:r>
                        <a:rPr lang="" altLang="en-US" sz="900" b="0">
                          <a:latin typeface="微软雅黑" panose="020B0503020204020204" charset="-122"/>
                          <a:ea typeface="微软雅黑" panose="020B0503020204020204" charset="-122"/>
                        </a:rPr>
                        <a:t>°</a:t>
                      </a:r>
                      <a:r>
                        <a:rPr lang="en-US" altLang="zh-CN" sz="900" b="0">
                          <a:latin typeface="微软雅黑" panose="020B0503020204020204" charset="-122"/>
                          <a:ea typeface="微软雅黑" panose="020B0503020204020204" charset="-122"/>
                        </a:rPr>
                        <a:t>C, 2 h, no flow or dripping</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Water impermeability: 1 m water column, 24 h, no water penetration</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Low-temperature bending: -45</a:t>
                      </a:r>
                      <a:r>
                        <a:rPr lang="" altLang="en-US" sz="900" b="0">
                          <a:latin typeface="微软雅黑" panose="020B0503020204020204" charset="-122"/>
                          <a:ea typeface="微软雅黑" panose="020B0503020204020204" charset="-122"/>
                        </a:rPr>
                        <a:t>°</a:t>
                      </a:r>
                      <a:r>
                        <a:rPr lang="en-US" altLang="zh-CN" sz="900" b="0">
                          <a:latin typeface="微软雅黑" panose="020B0503020204020204" charset="-122"/>
                          <a:ea typeface="微软雅黑" panose="020B0503020204020204" charset="-122"/>
                        </a:rPr>
                        <a:t>C, 2 h, no cracks</a:t>
                      </a:r>
                      <a:endParaRPr lang="en-US" altLang="zh-CN" sz="900" b="0">
                        <a:latin typeface="微软雅黑" panose="020B0503020204020204" charset="-122"/>
                        <a:ea typeface="微软雅黑" panose="020B0503020204020204" charset="-122"/>
                      </a:endParaRPr>
                    </a:p>
                  </a:txBody>
                  <a:tcPr/>
                </a:tc>
              </a:tr>
            </a:tbl>
          </a:graphicData>
        </a:graphic>
      </p:graphicFrame>
      <p:sp>
        <p:nvSpPr>
          <p:cNvPr id="14" name="文本框 13"/>
          <p:cNvSpPr txBox="1"/>
          <p:nvPr/>
        </p:nvSpPr>
        <p:spPr>
          <a:xfrm>
            <a:off x="367030" y="5339715"/>
            <a:ext cx="6819900" cy="231140"/>
          </a:xfrm>
          <a:prstGeom prst="rect">
            <a:avLst/>
          </a:prstGeom>
          <a:noFill/>
        </p:spPr>
        <p:txBody>
          <a:bodyPr wrap="square" rtlCol="0" anchor="t">
            <a:noAutofit/>
          </a:bodyPr>
          <a:p>
            <a:r>
              <a:rPr lang="en-US" altLang="zh-CN" sz="900">
                <a:solidFill>
                  <a:schemeClr val="bg2">
                    <a:lumMod val="50000"/>
                  </a:schemeClr>
                </a:solidFill>
                <a:latin typeface="微软雅黑" panose="020B0503020204020204" charset="-122"/>
                <a:ea typeface="微软雅黑" panose="020B0503020204020204" charset="-122"/>
                <a:sym typeface="+mn-ea"/>
              </a:rPr>
              <a:t>* Provided by NATIONAL CENTER FORQUALITY SUPERVISIONAND TEST OF BUILDING ENGINEERING CHINA</a:t>
            </a:r>
            <a:endParaRPr lang="en-US" altLang="zh-CN" sz="900">
              <a:solidFill>
                <a:schemeClr val="bg2">
                  <a:lumMod val="50000"/>
                </a:schemeClr>
              </a:solidFill>
              <a:latin typeface="微软雅黑" panose="020B0503020204020204" charset="-122"/>
              <a:ea typeface="微软雅黑" panose="020B0503020204020204" charset="-122"/>
              <a:sym typeface="+mn-ea"/>
            </a:endParaRPr>
          </a:p>
        </p:txBody>
      </p:sp>
      <p:pic>
        <p:nvPicPr>
          <p:cNvPr id="18" name="图片 17"/>
          <p:cNvPicPr>
            <a:picLocks noChangeAspect="1"/>
          </p:cNvPicPr>
          <p:nvPr/>
        </p:nvPicPr>
        <p:blipFill>
          <a:blip r:embed="rId4"/>
          <a:stretch>
            <a:fillRect/>
          </a:stretch>
        </p:blipFill>
        <p:spPr>
          <a:xfrm>
            <a:off x="5993765" y="4624705"/>
            <a:ext cx="605790" cy="605790"/>
          </a:xfrm>
          <a:prstGeom prst="rect">
            <a:avLst/>
          </a:prstGeom>
        </p:spPr>
      </p:pic>
      <p:pic>
        <p:nvPicPr>
          <p:cNvPr id="20" name="图片 19"/>
          <p:cNvPicPr>
            <a:picLocks noChangeAspect="1"/>
          </p:cNvPicPr>
          <p:nvPr/>
        </p:nvPicPr>
        <p:blipFill>
          <a:blip r:embed="rId5"/>
          <a:stretch>
            <a:fillRect/>
          </a:stretch>
        </p:blipFill>
        <p:spPr>
          <a:xfrm>
            <a:off x="6599555" y="4583748"/>
            <a:ext cx="671830" cy="687705"/>
          </a:xfrm>
          <a:prstGeom prst="rect">
            <a:avLst/>
          </a:prstGeom>
        </p:spPr>
      </p:pic>
      <p:pic>
        <p:nvPicPr>
          <p:cNvPr id="22" name="图片 21"/>
          <p:cNvPicPr>
            <a:picLocks noChangeAspect="1"/>
          </p:cNvPicPr>
          <p:nvPr/>
        </p:nvPicPr>
        <p:blipFill>
          <a:blip r:embed="rId6"/>
          <a:stretch>
            <a:fillRect/>
          </a:stretch>
        </p:blipFill>
        <p:spPr>
          <a:xfrm>
            <a:off x="469900" y="4539615"/>
            <a:ext cx="864235" cy="7569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sp>
        <p:nvSpPr>
          <p:cNvPr id="2" name="文本框 1"/>
          <p:cNvSpPr txBox="1"/>
          <p:nvPr/>
        </p:nvSpPr>
        <p:spPr>
          <a:xfrm>
            <a:off x="373380" y="1488440"/>
            <a:ext cx="6819900" cy="3138170"/>
          </a:xfrm>
          <a:prstGeom prst="rect">
            <a:avLst/>
          </a:prstGeom>
          <a:noFill/>
        </p:spPr>
        <p:txBody>
          <a:bodyPr wrap="square" rtlCol="0">
            <a:spAutoFit/>
          </a:bodyPr>
          <a:p>
            <a:r>
              <a:rPr lang="en-US" altLang="zh-CN" sz="900" b="1">
                <a:solidFill>
                  <a:schemeClr val="bg2">
                    <a:lumMod val="50000"/>
                  </a:schemeClr>
                </a:solidFill>
              </a:rPr>
              <a:t>Disclaimer</a:t>
            </a:r>
            <a:endParaRPr lang="en-US" altLang="zh-CN" sz="900" b="1">
              <a:solidFill>
                <a:schemeClr val="bg2">
                  <a:lumMod val="50000"/>
                </a:schemeClr>
              </a:solidFill>
            </a:endParaRPr>
          </a:p>
          <a:p>
            <a:endParaRPr lang="en-US" altLang="zh-CN" sz="900" b="1">
              <a:solidFill>
                <a:schemeClr val="bg2">
                  <a:lumMod val="50000"/>
                </a:schemeClr>
              </a:solidFill>
            </a:endParaRPr>
          </a:p>
          <a:p>
            <a:r>
              <a:rPr lang="en-US" altLang="zh-CN" sz="900">
                <a:solidFill>
                  <a:schemeClr val="bg2">
                    <a:lumMod val="50000"/>
                  </a:schemeClr>
                </a:solidFill>
              </a:rPr>
              <a:t>This data sheet is copyrighted by Feilianda New Materials Co., Ltd. and/or Hangzhou Tianji Trading Co., Ltd. (collectively referred to as “Feilianda”). Without the prior written consent of Feilianda, this data sheet may not be modified or altered; if such modifications occur, Feilianda shall bear no responsibility or liability for them.</a:t>
            </a:r>
            <a:endParaRPr lang="en-US" altLang="zh-CN" sz="900">
              <a:solidFill>
                <a:schemeClr val="bg2">
                  <a:lumMod val="50000"/>
                </a:schemeClr>
              </a:solidFill>
            </a:endParaRPr>
          </a:p>
          <a:p>
            <a:endParaRPr lang="en-US" altLang="zh-CN" sz="900">
              <a:solidFill>
                <a:schemeClr val="bg2">
                  <a:lumMod val="50000"/>
                </a:schemeClr>
              </a:solidFill>
            </a:endParaRPr>
          </a:p>
          <a:p>
            <a:r>
              <a:rPr lang="en-US" altLang="zh-CN" sz="900">
                <a:solidFill>
                  <a:schemeClr val="bg2">
                    <a:lumMod val="50000"/>
                  </a:schemeClr>
                </a:solidFill>
              </a:rPr>
              <a:t>Unless Feilianda has provided you with a customized specification tailored to a specific project, this data sheet does not imply that any particular product or product system is suitable for your project.</a:t>
            </a:r>
            <a:endParaRPr lang="en-US" altLang="zh-CN" sz="900">
              <a:solidFill>
                <a:schemeClr val="bg2">
                  <a:lumMod val="50000"/>
                </a:schemeClr>
              </a:solidFill>
            </a:endParaRPr>
          </a:p>
          <a:p>
            <a:endParaRPr lang="en-US" altLang="zh-CN" sz="900">
              <a:solidFill>
                <a:schemeClr val="bg2">
                  <a:lumMod val="50000"/>
                </a:schemeClr>
              </a:solidFill>
            </a:endParaRPr>
          </a:p>
          <a:p>
            <a:r>
              <a:rPr lang="en-US" altLang="zh-CN" sz="900">
                <a:solidFill>
                  <a:schemeClr val="bg2">
                    <a:lumMod val="50000"/>
                  </a:schemeClr>
                </a:solidFill>
              </a:rPr>
              <a:t>All information provided in this data sheet is given in good faith, and Feilianda believes it to be correct at the time of publication. Provided that the substrate is in good condition, the coating is applied by personnel with appropriate experience and skills, and preparation, application, and maintenance are carried out strictly in accordance with the instructions or recommendations in this data sheet, the performance of the product and coating system is expected to meet the descriptions herein. Climatic conditions at the time of application may affect the suitability and performance of the product.</a:t>
            </a:r>
            <a:endParaRPr lang="en-US" altLang="zh-CN" sz="900">
              <a:solidFill>
                <a:schemeClr val="bg2">
                  <a:lumMod val="50000"/>
                </a:schemeClr>
              </a:solidFill>
            </a:endParaRPr>
          </a:p>
          <a:p>
            <a:endParaRPr lang="en-US" altLang="zh-CN" sz="900">
              <a:solidFill>
                <a:schemeClr val="bg2">
                  <a:lumMod val="50000"/>
                </a:schemeClr>
              </a:solidFill>
            </a:endParaRPr>
          </a:p>
          <a:p>
            <a:r>
              <a:rPr lang="en-US" altLang="zh-CN" sz="900">
                <a:solidFill>
                  <a:schemeClr val="bg2">
                    <a:lumMod val="50000"/>
                  </a:schemeClr>
                </a:solidFill>
              </a:rPr>
              <a:t>Correct color or color matching is the responsibility of the applicator. Colors may change over time, and Feilianda does not guarantee that a newly mixed color will match a previously applied color that has been exposed to weathering or other factors. No product color is guaranteed against color change.</a:t>
            </a:r>
            <a:endParaRPr lang="en-US" altLang="zh-CN" sz="900">
              <a:solidFill>
                <a:schemeClr val="bg2">
                  <a:lumMod val="50000"/>
                </a:schemeClr>
              </a:solidFill>
            </a:endParaRPr>
          </a:p>
          <a:p>
            <a:endParaRPr lang="en-US" altLang="zh-CN" sz="900">
              <a:solidFill>
                <a:schemeClr val="bg2">
                  <a:lumMod val="50000"/>
                </a:schemeClr>
              </a:solidFill>
            </a:endParaRPr>
          </a:p>
          <a:p>
            <a:r>
              <a:rPr lang="en-US" altLang="zh-CN" sz="900">
                <a:solidFill>
                  <a:schemeClr val="bg2">
                    <a:lumMod val="50000"/>
                  </a:schemeClr>
                </a:solidFill>
              </a:rPr>
              <a:t>To the extent that any liability of Feilianda related to this data sheet cannot be excluded by law, Feilianda’s liability, to the extent permitted by law and at its option, is limited to re-supplying the relevant products or services, or reimbursing the cost of such products or services.</a:t>
            </a:r>
            <a:endParaRPr lang="en-US" altLang="zh-CN" sz="900">
              <a:solidFill>
                <a:schemeClr val="bg2">
                  <a:lumMod val="50000"/>
                </a:schemeClr>
              </a:solidFill>
            </a:endParaRPr>
          </a:p>
        </p:txBody>
      </p:sp>
      <p:grpSp>
        <p:nvGrpSpPr>
          <p:cNvPr id="10" name="组合 9"/>
          <p:cNvGrpSpPr/>
          <p:nvPr/>
        </p:nvGrpSpPr>
        <p:grpSpPr>
          <a:xfrm>
            <a:off x="367030" y="10262235"/>
            <a:ext cx="6851650" cy="213995"/>
            <a:chOff x="578" y="16161"/>
            <a:chExt cx="10790" cy="337"/>
          </a:xfrm>
        </p:grpSpPr>
        <p:sp>
          <p:nvSpPr>
            <p:cNvPr id="12" name="文本框 1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PE 460 approved on </a:t>
              </a:r>
              <a:r>
                <a:rPr lang="en-US" altLang="zh-CN" sz="800">
                  <a:latin typeface="微软雅黑" panose="020B0503020204020204" charset="-122"/>
                  <a:ea typeface="微软雅黑" panose="020B0503020204020204" charset="-122"/>
                  <a:sym typeface="+mn-ea"/>
                </a:rPr>
                <a:t>Monday, 23 March 2026, 16:47:22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976" y="16161"/>
              <a:ext cx="1392"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4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tags/tag1.xml><?xml version="1.0" encoding="utf-8"?>
<p:tagLst xmlns:p="http://schemas.openxmlformats.org/presentationml/2006/main">
  <p:tag name="TABLE_ENDDRAG_ORIGIN_RECT" val="539*130"/>
  <p:tag name="TABLE_ENDDRAG_RECT" val="29*150*539*130"/>
</p:tagLst>
</file>

<file path=ppt/tags/tag2.xml><?xml version="1.0" encoding="utf-8"?>
<p:tagLst xmlns:p="http://schemas.openxmlformats.org/presentationml/2006/main">
  <p:tag name="TABLE_ENDDRAG_ORIGIN_RECT" val="539*130"/>
  <p:tag name="TABLE_ENDDRAG_RECT" val="29*150*539*130"/>
</p:tagLst>
</file>

<file path=ppt/tags/tag3.xml><?xml version="1.0" encoding="utf-8"?>
<p:tagLst xmlns:p="http://schemas.openxmlformats.org/presentationml/2006/main">
  <p:tag name="TABLE_ENDDRAG_ORIGIN_RECT" val="539*130"/>
  <p:tag name="TABLE_ENDDRAG_RECT" val="29*150*539*130"/>
</p:tagLst>
</file>

<file path=ppt/tags/tag4.xml><?xml version="1.0" encoding="utf-8"?>
<p:tagLst xmlns:p="http://schemas.openxmlformats.org/presentationml/2006/main">
  <p:tag name="TABLE_ENDDRAG_ORIGIN_RECT" val="539*130"/>
  <p:tag name="TABLE_ENDDRAG_RECT" val="29*150*539*130"/>
</p:tagLst>
</file>

<file path=ppt/tags/tag5.xml><?xml version="1.0" encoding="utf-8"?>
<p:tagLst xmlns:p="http://schemas.openxmlformats.org/presentationml/2006/main">
  <p:tag name="TABLE_ENDDRAG_ORIGIN_RECT" val="539*93"/>
  <p:tag name="TABLE_ENDDRAG_RECT" val="29*664*539*94"/>
</p:tagLst>
</file>

<file path=ppt/tags/tag6.xml><?xml version="1.0" encoding="utf-8"?>
<p:tagLst xmlns:p="http://schemas.openxmlformats.org/presentationml/2006/main">
  <p:tag name="TABLE_ENDDRAG_ORIGIN_RECT" val="539*130"/>
  <p:tag name="TABLE_ENDDRAG_RECT" val="29*150*539*130"/>
</p:tagLst>
</file>

<file path=ppt/tags/tag7.xml><?xml version="1.0" encoding="utf-8"?>
<p:tagLst xmlns:p="http://schemas.openxmlformats.org/presentationml/2006/main">
  <p:tag name="TABLE_ENDDRAG_ORIGIN_RECT" val="539*130"/>
  <p:tag name="TABLE_ENDDRAG_RECT" val="29*150*539*130"/>
</p:tagLst>
</file>

<file path=ppt/tags/tag8.xml><?xml version="1.0" encoding="utf-8"?>
<p:tagLst xmlns:p="http://schemas.openxmlformats.org/presentationml/2006/main">
  <p:tag name="resource_record_key" val="{&quot;29&quot;:[50000199,50052708]}"/>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6709</Words>
  <Application>WPS 演示</Application>
  <PresentationFormat/>
  <Paragraphs>166</Paragraphs>
  <Slides>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vt:i4>
      </vt:variant>
    </vt:vector>
  </HeadingPairs>
  <TitlesOfParts>
    <vt:vector size="12" baseType="lpstr">
      <vt:lpstr>Arial</vt:lpstr>
      <vt:lpstr>宋体</vt:lpstr>
      <vt:lpstr>Wingdings</vt:lpstr>
      <vt:lpstr>微软雅黑</vt:lpstr>
      <vt:lpstr>Gabriola</vt:lpstr>
      <vt:lpstr>Arial Unicode MS</vt:lpstr>
      <vt:lpstr>Calibri</vt:lpstr>
      <vt:lpstr>Office theme</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 H E N Q I</cp:lastModifiedBy>
  <cp:revision>23</cp:revision>
  <dcterms:created xsi:type="dcterms:W3CDTF">2026-01-09T06:05:00Z</dcterms:created>
  <dcterms:modified xsi:type="dcterms:W3CDTF">2026-03-23T08:55:19Z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wqlLaW5nc29mdCBQREYgdG8gV1BTIDExNQ</vt:lpwstr>
  </property>
  <property fmtid="{D5CDD505-2E9C-101B-9397-08002B2CF9AE}" pid="3" name="Created">
    <vt:filetime>2026-01-13T20:00:58Z</vt:filetime>
  </property>
  <property fmtid="{D5CDD505-2E9C-101B-9397-08002B2CF9AE}" pid="4" name="KSOProductBuildVer">
    <vt:lpwstr>2052-12.1.0.25222</vt:lpwstr>
  </property>
  <property fmtid="{D5CDD505-2E9C-101B-9397-08002B2CF9AE}" pid="5" name="ICV">
    <vt:lpwstr>DED7C7E3FE834E8A89D08DA248684A22_12</vt:lpwstr>
  </property>
</Properties>
</file>