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3" r:id="rId5"/>
    <p:sldId id="262" r:id="rId6"/>
  </p:sldIdLst>
  <p:sldSz cx="7555865" cy="1069213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E0C"/>
    <a:srgbClr val="008F57"/>
    <a:srgbClr val="54A151"/>
    <a:srgbClr val="F1F2ED"/>
    <a:srgbClr val="0043B2"/>
    <a:srgbClr val="3CBDFF"/>
    <a:srgbClr val="73442D"/>
    <a:srgbClr val="4E341D"/>
    <a:srgbClr val="ED3710"/>
    <a:srgbClr val="EEB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tags" Target="../tags/tag5.xml"/><Relationship Id="rId16" Type="http://schemas.openxmlformats.org/officeDocument/2006/relationships/slideLayout" Target="../slideLayouts/slideLayout1.xml"/><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4.png"/><Relationship Id="rId10" Type="http://schemas.openxmlformats.org/officeDocument/2006/relationships/image" Target="../media/image3.png"/><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tags" Target="../tags/tag6.xml"/><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tags" Target="../tags/tag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SL 880 FEILIANDA Colored Sand Self-Leveling</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1"/>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Colored Sand Self-Leveling </a:t>
                      </a:r>
                      <a:r>
                        <a:rPr lang="en-US" altLang="zh-CN" sz="900" b="0">
                          <a:latin typeface="微软雅黑" panose="020B0503020204020204" charset="-122"/>
                          <a:ea typeface="微软雅黑" panose="020B0503020204020204" charset="-122"/>
                        </a:rPr>
                        <a:t>is a two-component, solvent-free, high-performance floor finishing system that combines the chemical resistance and mechanical strength of epoxy resin with the aesthetic appeal of colored sand aggregates. Designed for both commercial and industrial applications, it provides a smooth, durable, and visually attractive surface that can withstand heavy foot traffic, light to moderate vehicular loads, and various chemical exposures. The self-leveling property ensures an even, flat finish without the need for extensive manual troweling, making it ideal for large area coverage.</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2"/>
            </p:custDataLst>
          </p:nvPr>
        </p:nvGraphicFramePr>
        <p:xfrm>
          <a:off x="367030" y="4528820"/>
          <a:ext cx="6851650" cy="1491615"/>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112585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High Mechanical Strength: Excellent compressive, flexural, and impact resistance.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Chemical Resistance: Resists oils, mild acids, alkalis, solvents, and cleaning agents.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Aesthetic Customization: Available in multiple color options with natural or synthetic sand textures.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Seamless Surface: No joints, reducing dirt accumulation and improving hygiene.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Slip Resistance (optional): Can be adjusted by varying sand size and content.</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Good Adhesion: Bonds well to properly prepared concrete, cement screed, and some existing coatings.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Fast Curing: Short drying time allows for quick project turnaround.</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3"/>
            </p:custDataLst>
          </p:nvPr>
        </p:nvGraphicFramePr>
        <p:xfrm>
          <a:off x="367030" y="7351395"/>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1125855">
                <a:tc>
                  <a:txBody>
                    <a:bodyPr/>
                    <a:p>
                      <a:pPr indent="0" fontAlgn="auto">
                        <a:lnSpc>
                          <a:spcPts val="1300"/>
                        </a:lnSpc>
                        <a:buNone/>
                      </a:pPr>
                      <a:r>
                        <a:rPr lang="en-US" altLang="zh-CN" sz="900" b="0">
                          <a:latin typeface="微软雅黑" panose="020B0503020204020204" charset="-122"/>
                          <a:ea typeface="微软雅黑" panose="020B0503020204020204" charset="-122"/>
                        </a:rPr>
                        <a:t>Scenarios: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Industrial plants, warehouses, and logistics centers.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Commercial areas such as shopping malls, showrooms, and office lobbies.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Public facilities like schools, hospitals, and sports arenas.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Parking decks and underground garages.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Food processing and pharmaceutical production areas (when formulated to meet hygienic standards).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Examples: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Warehouse flooring for automotive parts storage requiring abrasion resistance.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Shopping mall corridor flooring needing decorative appeal and durability.</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Hospital sterile zones where cleanliness and chemical resistance are critical.</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SL 880 approved on </a:t>
              </a:r>
              <a:r>
                <a:rPr lang="en-US" altLang="zh-CN" sz="800">
                  <a:latin typeface="微软雅黑" panose="020B0503020204020204" charset="-122"/>
                  <a:ea typeface="微软雅黑" panose="020B0503020204020204" charset="-122"/>
                  <a:sym typeface="+mn-ea"/>
                </a:rPr>
                <a:t>Monday, 23 March 2026, 17:00:45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690" y="16161"/>
              <a:ext cx="1678"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grpSp>
        <p:nvGrpSpPr>
          <p:cNvPr id="4" name="组合 3"/>
          <p:cNvGrpSpPr/>
          <p:nvPr/>
        </p:nvGrpSpPr>
        <p:grpSpPr>
          <a:xfrm>
            <a:off x="5319395" y="2375535"/>
            <a:ext cx="1816100" cy="1466850"/>
            <a:chOff x="8287" y="3593"/>
            <a:chExt cx="2860" cy="2310"/>
          </a:xfrm>
        </p:grpSpPr>
        <p:pic>
          <p:nvPicPr>
            <p:cNvPr id="2" name="图片 1" descr="彩砂自流平大桶"/>
            <p:cNvPicPr>
              <a:picLocks noChangeAspect="1"/>
            </p:cNvPicPr>
            <p:nvPr/>
          </p:nvPicPr>
          <p:blipFill>
            <a:blip r:embed="rId4"/>
            <a:stretch>
              <a:fillRect/>
            </a:stretch>
          </p:blipFill>
          <p:spPr>
            <a:xfrm>
              <a:off x="8287" y="3593"/>
              <a:ext cx="2310" cy="2310"/>
            </a:xfrm>
            <a:prstGeom prst="rect">
              <a:avLst/>
            </a:prstGeom>
          </p:spPr>
        </p:pic>
        <p:pic>
          <p:nvPicPr>
            <p:cNvPr id="3" name="图片 2" descr="彩砂自流平小罐"/>
            <p:cNvPicPr>
              <a:picLocks noChangeAspect="1"/>
            </p:cNvPicPr>
            <p:nvPr/>
          </p:nvPicPr>
          <p:blipFill>
            <a:blip r:embed="rId5"/>
            <a:stretch>
              <a:fillRect/>
            </a:stretch>
          </p:blipFill>
          <p:spPr>
            <a:xfrm>
              <a:off x="9601" y="4357"/>
              <a:ext cx="1547" cy="1547"/>
            </a:xfrm>
            <a:prstGeom prst="rect">
              <a:avLst/>
            </a:prstGeom>
          </p:spPr>
        </p:pic>
      </p:grpSp>
      <p:grpSp>
        <p:nvGrpSpPr>
          <p:cNvPr id="7" name="组合 6"/>
          <p:cNvGrpSpPr/>
          <p:nvPr/>
        </p:nvGrpSpPr>
        <p:grpSpPr>
          <a:xfrm>
            <a:off x="272415" y="205740"/>
            <a:ext cx="6951980" cy="858520"/>
            <a:chOff x="429" y="324"/>
            <a:chExt cx="10948" cy="1352"/>
          </a:xfrm>
        </p:grpSpPr>
        <p:grpSp>
          <p:nvGrpSpPr>
            <p:cNvPr id="6" name="组合 5"/>
            <p:cNvGrpSpPr/>
            <p:nvPr/>
          </p:nvGrpSpPr>
          <p:grpSpPr>
            <a:xfrm rot="0">
              <a:off x="429" y="398"/>
              <a:ext cx="2581" cy="1018"/>
              <a:chOff x="429" y="398"/>
              <a:chExt cx="2581" cy="1018"/>
            </a:xfrm>
          </p:grpSpPr>
          <p:pic>
            <p:nvPicPr>
              <p:cNvPr id="8" name="图片 7" descr="普惠体纯黑logo"/>
              <p:cNvPicPr>
                <a:picLocks noChangeAspect="1"/>
              </p:cNvPicPr>
              <p:nvPr/>
            </p:nvPicPr>
            <p:blipFill>
              <a:blip r:embed="rId6"/>
              <a:stretch>
                <a:fillRect/>
              </a:stretch>
            </p:blipFill>
            <p:spPr>
              <a:xfrm>
                <a:off x="588" y="398"/>
                <a:ext cx="2423" cy="438"/>
              </a:xfrm>
              <a:prstGeom prst="rect">
                <a:avLst/>
              </a:prstGeom>
            </p:spPr>
          </p:pic>
          <p:sp>
            <p:nvSpPr>
              <p:cNvPr id="14" name="文本框 13"/>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6" name="文本框 15"/>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18" name="矩形 17"/>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0" name="图片 19" descr="阿里巴巴普惠体飞联达-2"/>
            <p:cNvPicPr>
              <a:picLocks noChangeAspect="1"/>
            </p:cNvPicPr>
            <p:nvPr/>
          </p:nvPicPr>
          <p:blipFill>
            <a:blip r:embed="rId7">
              <a:alphaModFix amt="73000"/>
            </a:blip>
            <a:srcRect t="35694" b="42565"/>
            <a:stretch>
              <a:fillRect/>
            </a:stretch>
          </p:blipFill>
          <p:spPr>
            <a:xfrm>
              <a:off x="9147" y="410"/>
              <a:ext cx="2181" cy="474"/>
            </a:xfrm>
            <a:prstGeom prst="rect">
              <a:avLst/>
            </a:prstGeom>
          </p:spPr>
        </p:pic>
        <p:cxnSp>
          <p:nvCxnSpPr>
            <p:cNvPr id="22" name="直接连接符 21"/>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24" name="文本框 23"/>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26" name="直接连接符 25"/>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custDataLst>
              <p:tags r:id="rId1"/>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Sizes: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This product is packaged in drums, with sales packaging specifications available in four sizes: 0.8KG / 1.6KG / 8KG / 16KG/ 32KG.</a:t>
                      </a:r>
                      <a:endParaRPr lang="en-US" altLang="zh-CN" sz="900" b="0">
                        <a:latin typeface="微软雅黑" panose="020B0503020204020204" charset="-122"/>
                        <a:ea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   Beige        White Sand Grey   Sesame Grey       Sea Grey      Fruit Green       Lemon Yellow      Baby Blue          Sky Blue </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Sunset Purple        Pink             Multi Color</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Skin Contact: Immediately wash thoroughly with soap and plenty of warm water. Avoid using solvents or harsh chemicals on skin. If irritation persists, seek medical advice.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Eye Contact: Rinse eyes cautiously with clean running water for at least 15 minutes, lifting upper and lower eyelids occasionally. Remove contact lenses if present and easy to do. Seek immediate medical attention.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Squeegee/Notched Trowel: For larger areas, use a notched squeegee followed by a spiked roller to ensure even distribution.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Pouring/Self-leveling: Pour the mixed compound onto the substrate; it will flow and level under gravity.</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Trowel Finishing: For textured or non-smooth finishes, use a steel trowel after initial set.</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Initial Set / Touch Dry: 8–12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Walkable: 12–24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Full Chemical &amp; Mechanical Cure: 5–7 days</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Note: These times vary with temperature, humidity, and layer thickness.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sym typeface="+mn-ea"/>
                        </a:rPr>
                        <a:t>1 kg of the product is expected to cover an area of approximately 0.6 square meters.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Construction Steps: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Surface Preparation: Clean thoroughly; remove dust, oil, grease, and loose material. Repair cracks and holes.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Priming (if required): On very porous surfaces, apply a thin coat of compatible primer and let dry.</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Mixing: Combine Part A (resin) and Part B (hardener) in the correct ratio. Mix thoroughly with a power mixer for 2–3 minutes until uniform. </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Pouring: Pour the mixture onto the primed surface. Use a notched squeegee to spread and a spiked roller to remove air bubbles.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Leveling: Let the material self-level. Do not walk on the surface during this period.</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Curing: Allow the material to cure undisturbed. Protect from dust and moisture.</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Final Inspection: After full cure, inspect for imperfections. Light sanding may be done if needed before applying sealers or topcoats.</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2"/>
            </p:custDataLst>
          </p:nvPr>
        </p:nvGraphicFramePr>
        <p:xfrm>
          <a:off x="367030" y="8809355"/>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98107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Regular Cleaning: Sweep or vacuum daily to remove debris. Mop with neutral pH detergents.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Spill Management: Wipe up spills immediately to prevent staining or chemical attack.</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Polishing (Optional): Periodic buffing with a soft pad can restore gloss.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Re-coating: Depending on wear, apply a thin topcoat every 3–5 years to maintain protection and appearance.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Avoid Harsh Chemicals: Do not use strong acids, bases, or abrasive cleaners.</a:t>
                      </a:r>
                      <a:endParaRPr lang="en-US" altLang="zh-CN" sz="900" b="0">
                        <a:latin typeface="微软雅黑" panose="020B0503020204020204" charset="-122"/>
                        <a:ea typeface="微软雅黑" panose="020B0503020204020204" charset="-122"/>
                      </a:endParaRPr>
                    </a:p>
                  </a:txBody>
                  <a:tcPr/>
                </a:tc>
              </a:tr>
            </a:tbl>
          </a:graphicData>
        </a:graphic>
      </p:graphicFrame>
      <p:sp>
        <p:nvSpPr>
          <p:cNvPr id="45" name="椭圆 44"/>
          <p:cNvSpPr/>
          <p:nvPr/>
        </p:nvSpPr>
        <p:spPr>
          <a:xfrm rot="16200000">
            <a:off x="611505" y="2468880"/>
            <a:ext cx="281305" cy="281305"/>
          </a:xfrm>
          <a:prstGeom prst="ellipse">
            <a:avLst/>
          </a:prstGeom>
          <a:blipFill rotWithShape="1">
            <a:blip r:embed="rId3"/>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椭圆 7"/>
          <p:cNvSpPr/>
          <p:nvPr/>
        </p:nvSpPr>
        <p:spPr>
          <a:xfrm rot="16200000">
            <a:off x="1458595" y="2468880"/>
            <a:ext cx="281305" cy="281305"/>
          </a:xfrm>
          <a:prstGeom prst="ellipse">
            <a:avLst/>
          </a:prstGeom>
          <a:blipFill rotWithShape="1">
            <a:blip r:embed="rId4"/>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椭圆 9"/>
          <p:cNvSpPr/>
          <p:nvPr/>
        </p:nvSpPr>
        <p:spPr>
          <a:xfrm rot="16200000">
            <a:off x="2305685" y="2468880"/>
            <a:ext cx="281305" cy="281305"/>
          </a:xfrm>
          <a:prstGeom prst="ellipse">
            <a:avLst/>
          </a:prstGeom>
          <a:blipFill rotWithShape="1">
            <a:blip r:embed="rId5"/>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2" name="椭圆 11"/>
          <p:cNvSpPr/>
          <p:nvPr/>
        </p:nvSpPr>
        <p:spPr>
          <a:xfrm rot="16200000">
            <a:off x="3152775" y="2468880"/>
            <a:ext cx="281305" cy="281305"/>
          </a:xfrm>
          <a:prstGeom prst="ellipse">
            <a:avLst/>
          </a:prstGeom>
          <a:blipFill rotWithShape="1">
            <a:blip r:embed="rId6"/>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3" name="椭圆 12"/>
          <p:cNvSpPr/>
          <p:nvPr/>
        </p:nvSpPr>
        <p:spPr>
          <a:xfrm rot="16200000">
            <a:off x="3999865" y="2468880"/>
            <a:ext cx="281305" cy="281305"/>
          </a:xfrm>
          <a:prstGeom prst="ellipse">
            <a:avLst/>
          </a:prstGeom>
          <a:blipFill rotWithShape="1">
            <a:blip r:embed="rId7"/>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4" name="椭圆 13"/>
          <p:cNvSpPr/>
          <p:nvPr/>
        </p:nvSpPr>
        <p:spPr>
          <a:xfrm rot="16200000">
            <a:off x="5694045" y="2468880"/>
            <a:ext cx="281305" cy="281305"/>
          </a:xfrm>
          <a:prstGeom prst="ellipse">
            <a:avLst/>
          </a:prstGeom>
          <a:blipFill rotWithShape="1">
            <a:blip r:embed="rId8"/>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8" name="椭圆 17"/>
          <p:cNvSpPr/>
          <p:nvPr/>
        </p:nvSpPr>
        <p:spPr>
          <a:xfrm rot="16200000">
            <a:off x="4846955" y="2468880"/>
            <a:ext cx="281305" cy="281305"/>
          </a:xfrm>
          <a:prstGeom prst="ellipse">
            <a:avLst/>
          </a:prstGeom>
          <a:blipFill rotWithShape="1">
            <a:blip r:embed="rId9"/>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3" name="组合 2"/>
          <p:cNvGrpSpPr/>
          <p:nvPr/>
        </p:nvGrpSpPr>
        <p:grpSpPr>
          <a:xfrm>
            <a:off x="272415" y="205740"/>
            <a:ext cx="6951980" cy="858520"/>
            <a:chOff x="429" y="324"/>
            <a:chExt cx="10948" cy="1352"/>
          </a:xfrm>
        </p:grpSpPr>
        <p:grpSp>
          <p:nvGrpSpPr>
            <p:cNvPr id="4" name="组合 3"/>
            <p:cNvGrpSpPr/>
            <p:nvPr/>
          </p:nvGrpSpPr>
          <p:grpSpPr>
            <a:xfrm rot="0">
              <a:off x="429" y="398"/>
              <a:ext cx="2581" cy="1018"/>
              <a:chOff x="429" y="398"/>
              <a:chExt cx="2581" cy="1018"/>
            </a:xfrm>
          </p:grpSpPr>
          <p:pic>
            <p:nvPicPr>
              <p:cNvPr id="16" name="图片 15" descr="普惠体纯黑logo"/>
              <p:cNvPicPr>
                <a:picLocks noChangeAspect="1"/>
              </p:cNvPicPr>
              <p:nvPr/>
            </p:nvPicPr>
            <p:blipFill>
              <a:blip r:embed="rId10"/>
              <a:stretch>
                <a:fillRect/>
              </a:stretch>
            </p:blipFill>
            <p:spPr>
              <a:xfrm>
                <a:off x="588" y="398"/>
                <a:ext cx="2423" cy="438"/>
              </a:xfrm>
              <a:prstGeom prst="rect">
                <a:avLst/>
              </a:prstGeom>
            </p:spPr>
          </p:pic>
          <p:sp>
            <p:nvSpPr>
              <p:cNvPr id="20" name="文本框 19"/>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22" name="文本框 21"/>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24" name="矩形 23"/>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6" name="图片 25" descr="阿里巴巴普惠体飞联达-2"/>
            <p:cNvPicPr>
              <a:picLocks noChangeAspect="1"/>
            </p:cNvPicPr>
            <p:nvPr/>
          </p:nvPicPr>
          <p:blipFill>
            <a:blip r:embed="rId11">
              <a:alphaModFix amt="73000"/>
            </a:blip>
            <a:srcRect t="35694" b="42565"/>
            <a:stretch>
              <a:fillRect/>
            </a:stretch>
          </p:blipFill>
          <p:spPr>
            <a:xfrm>
              <a:off x="9147" y="410"/>
              <a:ext cx="2181" cy="474"/>
            </a:xfrm>
            <a:prstGeom prst="rect">
              <a:avLst/>
            </a:prstGeom>
          </p:spPr>
        </p:pic>
        <p:cxnSp>
          <p:nvCxnSpPr>
            <p:cNvPr id="28" name="直接连接符 27"/>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29" name="文本框 28"/>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30" name="直接连接符 29"/>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sp>
        <p:nvSpPr>
          <p:cNvPr id="5" name="椭圆 4"/>
          <p:cNvSpPr/>
          <p:nvPr/>
        </p:nvSpPr>
        <p:spPr>
          <a:xfrm rot="16200000">
            <a:off x="6541135" y="2468880"/>
            <a:ext cx="281305" cy="281305"/>
          </a:xfrm>
          <a:prstGeom prst="ellipse">
            <a:avLst/>
          </a:prstGeom>
          <a:blipFill rotWithShape="1">
            <a:blip r:embed="rId12"/>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1" name="椭圆 20"/>
          <p:cNvSpPr/>
          <p:nvPr/>
        </p:nvSpPr>
        <p:spPr>
          <a:xfrm rot="16200000">
            <a:off x="611505" y="3037205"/>
            <a:ext cx="281305" cy="281305"/>
          </a:xfrm>
          <a:prstGeom prst="ellipse">
            <a:avLst/>
          </a:prstGeom>
          <a:blipFill rotWithShape="1">
            <a:blip r:embed="rId13"/>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3" name="椭圆 22"/>
          <p:cNvSpPr/>
          <p:nvPr/>
        </p:nvSpPr>
        <p:spPr>
          <a:xfrm rot="16200000">
            <a:off x="1458595" y="3037205"/>
            <a:ext cx="281305" cy="281305"/>
          </a:xfrm>
          <a:prstGeom prst="ellipse">
            <a:avLst/>
          </a:prstGeom>
          <a:blipFill rotWithShape="1">
            <a:blip r:embed="rId14"/>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25" name="椭圆 24"/>
          <p:cNvSpPr/>
          <p:nvPr/>
        </p:nvSpPr>
        <p:spPr>
          <a:xfrm rot="16200000">
            <a:off x="2305685" y="3037205"/>
            <a:ext cx="281305" cy="281305"/>
          </a:xfrm>
          <a:prstGeom prst="ellipse">
            <a:avLst/>
          </a:prstGeom>
          <a:blipFill rotWithShape="1">
            <a:blip r:embed="rId15"/>
            <a:stretch>
              <a:fillRect/>
            </a:stretch>
          </a:blip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9" name="组合 8"/>
          <p:cNvGrpSpPr/>
          <p:nvPr/>
        </p:nvGrpSpPr>
        <p:grpSpPr>
          <a:xfrm>
            <a:off x="367030" y="10262235"/>
            <a:ext cx="6851650" cy="213995"/>
            <a:chOff x="578" y="16161"/>
            <a:chExt cx="10790" cy="337"/>
          </a:xfrm>
        </p:grpSpPr>
        <p:sp>
          <p:nvSpPr>
            <p:cNvPr id="11" name="文本框 10"/>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SL 880 approved on </a:t>
              </a:r>
              <a:r>
                <a:rPr lang="en-US" altLang="zh-CN" sz="800">
                  <a:latin typeface="微软雅黑" panose="020B0503020204020204" charset="-122"/>
                  <a:ea typeface="微软雅黑" panose="020B0503020204020204" charset="-122"/>
                  <a:sym typeface="+mn-ea"/>
                </a:rPr>
                <a:t>Monday, 23 March 2026, 17:00:45 P.M. UTC+8</a:t>
              </a:r>
              <a:endParaRPr lang="en-US" altLang="zh-CN" sz="800">
                <a:latin typeface="微软雅黑" panose="020B0503020204020204" charset="-122"/>
                <a:ea typeface="微软雅黑" panose="020B0503020204020204" charset="-122"/>
              </a:endParaRPr>
            </a:p>
          </p:txBody>
        </p:sp>
        <p:sp>
          <p:nvSpPr>
            <p:cNvPr id="15" name="文本框 14"/>
            <p:cNvSpPr txBox="1"/>
            <p:nvPr/>
          </p:nvSpPr>
          <p:spPr>
            <a:xfrm>
              <a:off x="9690" y="16161"/>
              <a:ext cx="1678"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nvGrpSpPr>
        <p:grpSpPr>
          <a:xfrm>
            <a:off x="272415" y="205740"/>
            <a:ext cx="6951980" cy="858520"/>
            <a:chOff x="429" y="324"/>
            <a:chExt cx="10948" cy="1352"/>
          </a:xfrm>
        </p:grpSpPr>
        <p:grpSp>
          <p:nvGrpSpPr>
            <p:cNvPr id="4" name="组合 3"/>
            <p:cNvGrpSpPr/>
            <p:nvPr/>
          </p:nvGrpSpPr>
          <p:grpSpPr>
            <a:xfrm rot="0">
              <a:off x="429" y="398"/>
              <a:ext cx="2581" cy="1018"/>
              <a:chOff x="429" y="398"/>
              <a:chExt cx="2581" cy="1018"/>
            </a:xfrm>
          </p:grpSpPr>
          <p:pic>
            <p:nvPicPr>
              <p:cNvPr id="16" name="图片 15" descr="普惠体纯黑logo"/>
              <p:cNvPicPr>
                <a:picLocks noChangeAspect="1"/>
              </p:cNvPicPr>
              <p:nvPr/>
            </p:nvPicPr>
            <p:blipFill>
              <a:blip r:embed="rId1"/>
              <a:stretch>
                <a:fillRect/>
              </a:stretch>
            </p:blipFill>
            <p:spPr>
              <a:xfrm>
                <a:off x="588" y="398"/>
                <a:ext cx="2423" cy="438"/>
              </a:xfrm>
              <a:prstGeom prst="rect">
                <a:avLst/>
              </a:prstGeom>
            </p:spPr>
          </p:pic>
          <p:sp>
            <p:nvSpPr>
              <p:cNvPr id="20" name="文本框 19"/>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22" name="文本框 21"/>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24" name="矩形 23"/>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26" name="图片 25" descr="阿里巴巴普惠体飞联达-2"/>
            <p:cNvPicPr>
              <a:picLocks noChangeAspect="1"/>
            </p:cNvPicPr>
            <p:nvPr/>
          </p:nvPicPr>
          <p:blipFill>
            <a:blip r:embed="rId2">
              <a:alphaModFix amt="73000"/>
            </a:blip>
            <a:srcRect t="35694" b="42565"/>
            <a:stretch>
              <a:fillRect/>
            </a:stretch>
          </p:blipFill>
          <p:spPr>
            <a:xfrm>
              <a:off x="9147" y="410"/>
              <a:ext cx="2181" cy="474"/>
            </a:xfrm>
            <a:prstGeom prst="rect">
              <a:avLst/>
            </a:prstGeom>
          </p:spPr>
        </p:pic>
        <p:cxnSp>
          <p:nvCxnSpPr>
            <p:cNvPr id="28" name="直接连接符 27"/>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29" name="文本框 28"/>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30" name="直接连接符 29"/>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9" name="组合 8"/>
          <p:cNvGrpSpPr/>
          <p:nvPr/>
        </p:nvGrpSpPr>
        <p:grpSpPr>
          <a:xfrm>
            <a:off x="367030" y="10262235"/>
            <a:ext cx="6851650" cy="213995"/>
            <a:chOff x="578" y="16161"/>
            <a:chExt cx="10790" cy="337"/>
          </a:xfrm>
        </p:grpSpPr>
        <p:sp>
          <p:nvSpPr>
            <p:cNvPr id="11" name="文本框 10"/>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SL 880 approved on </a:t>
              </a:r>
              <a:r>
                <a:rPr lang="en-US" altLang="zh-CN" sz="800">
                  <a:latin typeface="微软雅黑" panose="020B0503020204020204" charset="-122"/>
                  <a:ea typeface="微软雅黑" panose="020B0503020204020204" charset="-122"/>
                  <a:sym typeface="+mn-ea"/>
                </a:rPr>
                <a:t>Monday, 23 March 2026, 17:00:45 P.M. UTC+8</a:t>
              </a:r>
              <a:endParaRPr lang="en-US" altLang="zh-CN" sz="800">
                <a:latin typeface="微软雅黑" panose="020B0503020204020204" charset="-122"/>
                <a:ea typeface="微软雅黑" panose="020B0503020204020204" charset="-122"/>
              </a:endParaRPr>
            </a:p>
          </p:txBody>
        </p:sp>
        <p:sp>
          <p:nvSpPr>
            <p:cNvPr id="15" name="文本框 14"/>
            <p:cNvSpPr txBox="1"/>
            <p:nvPr/>
          </p:nvSpPr>
          <p:spPr>
            <a:xfrm>
              <a:off x="9690" y="16161"/>
              <a:ext cx="1678"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graphicFrame>
        <p:nvGraphicFramePr>
          <p:cNvPr id="17" name="表格 16"/>
          <p:cNvGraphicFramePr/>
          <p:nvPr>
            <p:custDataLst>
              <p:tags r:id="rId3"/>
            </p:custDataLst>
          </p:nvPr>
        </p:nvGraphicFramePr>
        <p:xfrm>
          <a:off x="373380" y="1416050"/>
          <a:ext cx="6851650" cy="72745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ED7D31"/>
                    </a:solidFill>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Surface drying time (h):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≤8 (test value: 6)</a:t>
                      </a:r>
                      <a:endParaRPr lang="en-US" altLang="zh-CN" sz="900" b="0">
                        <a:latin typeface="微软雅黑" panose="020B0503020204020204" charset="-122"/>
                        <a:ea typeface="微软雅黑" panose="020B0503020204020204" charset="-122"/>
                      </a:endParaRPr>
                    </a:p>
                  </a:txBody>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Full drying time (h):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≤48 (test value: 24)</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Shore hardness (Type D):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76</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Abrasion resistance (750 g / 500 r) (g):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≤0.050 (test value: 0.023)</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Impact resistance [heavy load (1000 g steel ball)]: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No cracking or peeling of the paint film</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Water resistance (168 h):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No blistering, peeling, or discoloration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Water resistance (168 h):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No blistering, peeling, or discoloration.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Chemical resistance:</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Oil resistance (120# solvent gasoline, 72 h): No blistering, peeling, or discoloration</a:t>
                      </a:r>
                      <a:endParaRPr lang="en-US" altLang="zh-CN" sz="900" b="0">
                        <a:latin typeface="微软雅黑" panose="020B0503020204020204" charset="-122"/>
                        <a:ea typeface="微软雅黑" panose="020B0503020204020204" charset="-122"/>
                      </a:endParaRPr>
                    </a:p>
                  </a:txBody>
                  <a:tcPr/>
                </a:tc>
              </a:tr>
            </a:tbl>
          </a:graphicData>
        </a:graphic>
      </p:graphicFrame>
      <p:sp>
        <p:nvSpPr>
          <p:cNvPr id="19" name="文本框 18"/>
          <p:cNvSpPr txBox="1"/>
          <p:nvPr/>
        </p:nvSpPr>
        <p:spPr>
          <a:xfrm>
            <a:off x="367030" y="7087870"/>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byThe Quality Supervision and Inspection Center or syntheticMaterial Ageing of Chemical Industry, China</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27" name="图片 26"/>
          <p:cNvPicPr>
            <a:picLocks noChangeAspect="1"/>
          </p:cNvPicPr>
          <p:nvPr/>
        </p:nvPicPr>
        <p:blipFill>
          <a:blip r:embed="rId4"/>
          <a:stretch>
            <a:fillRect/>
          </a:stretch>
        </p:blipFill>
        <p:spPr>
          <a:xfrm>
            <a:off x="5993765" y="6372860"/>
            <a:ext cx="605790" cy="605790"/>
          </a:xfrm>
          <a:prstGeom prst="rect">
            <a:avLst/>
          </a:prstGeom>
        </p:spPr>
      </p:pic>
      <p:pic>
        <p:nvPicPr>
          <p:cNvPr id="32" name="图片 31"/>
          <p:cNvPicPr>
            <a:picLocks noChangeAspect="1"/>
          </p:cNvPicPr>
          <p:nvPr/>
        </p:nvPicPr>
        <p:blipFill>
          <a:blip r:embed="rId5"/>
          <a:stretch>
            <a:fillRect/>
          </a:stretch>
        </p:blipFill>
        <p:spPr>
          <a:xfrm>
            <a:off x="6599555" y="6331903"/>
            <a:ext cx="671830" cy="687705"/>
          </a:xfrm>
          <a:prstGeom prst="rect">
            <a:avLst/>
          </a:prstGeom>
        </p:spPr>
      </p:pic>
      <p:pic>
        <p:nvPicPr>
          <p:cNvPr id="34" name="图片 33"/>
          <p:cNvPicPr>
            <a:picLocks noChangeAspect="1"/>
          </p:cNvPicPr>
          <p:nvPr/>
        </p:nvPicPr>
        <p:blipFill>
          <a:blip r:embed="rId6"/>
          <a:stretch>
            <a:fillRect/>
          </a:stretch>
        </p:blipFill>
        <p:spPr>
          <a:xfrm>
            <a:off x="367030" y="6332220"/>
            <a:ext cx="1004570" cy="70739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1" name="表格 30"/>
          <p:cNvGraphicFramePr/>
          <p:nvPr>
            <p:custDataLst>
              <p:tags r:id="rId1"/>
            </p:custDataLst>
          </p:nvPr>
        </p:nvGraphicFramePr>
        <p:xfrm>
          <a:off x="373380" y="1488440"/>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Storage Conditions and Duration</a:t>
                      </a:r>
                      <a:endParaRPr lang="en-US" altLang="zh-CN" sz="1000">
                        <a:solidFill>
                          <a:schemeClr val="bg1"/>
                        </a:solidFill>
                        <a:latin typeface="微软雅黑" panose="020B0503020204020204" charset="-122"/>
                        <a:ea typeface="微软雅黑" panose="020B0503020204020204" charset="-122"/>
                      </a:endParaRPr>
                    </a:p>
                  </a:txBody>
                  <a:tcPr>
                    <a:solidFill>
                      <a:schemeClr val="accent2"/>
                    </a:solidFill>
                  </a:tcPr>
                </a:tc>
              </a:tr>
              <a:tr h="867410">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Temperature: Keep between +5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 and +45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Environment: Store in a cool, dry, well-ventilated place away from direct sunlight and sources of heat.</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Packaging: Keep the product in its original sealed packaging to prevent contamination or moisture ingress.</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Shelf Life: 18 months from the date of manufacture when stored under recommended conditions.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cs typeface="微软雅黑" panose="020B0503020204020204" charset="-122"/>
                          <a:sym typeface="+mn-ea"/>
                        </a:rPr>
                        <a:t>Safety Note: Keep out of reach of children and unauthorized personnel.</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sp>
        <p:nvSpPr>
          <p:cNvPr id="2" name="文本框 1"/>
          <p:cNvSpPr txBox="1"/>
          <p:nvPr/>
        </p:nvSpPr>
        <p:spPr>
          <a:xfrm>
            <a:off x="373380" y="3446780"/>
            <a:ext cx="6819900" cy="3138170"/>
          </a:xfrm>
          <a:prstGeom prst="rect">
            <a:avLst/>
          </a:prstGeom>
          <a:noFill/>
        </p:spPr>
        <p:txBody>
          <a:bodyPr wrap="square" rtlCol="0">
            <a:spAutoFit/>
          </a:bodyPr>
          <a:p>
            <a:r>
              <a:rPr lang="en-US" altLang="zh-CN" sz="900" b="1">
                <a:solidFill>
                  <a:schemeClr val="bg2">
                    <a:lumMod val="50000"/>
                  </a:schemeClr>
                </a:solidFill>
                <a:latin typeface="微软雅黑" panose="020B0503020204020204" charset="-122"/>
                <a:ea typeface="微软雅黑" panose="020B0503020204020204" charset="-122"/>
              </a:rPr>
              <a:t>Disclaimer</a:t>
            </a:r>
            <a:endParaRPr lang="en-US" altLang="zh-CN" sz="900" b="1">
              <a:solidFill>
                <a:schemeClr val="bg2">
                  <a:lumMod val="50000"/>
                </a:schemeClr>
              </a:solidFill>
              <a:latin typeface="微软雅黑" panose="020B0503020204020204" charset="-122"/>
              <a:ea typeface="微软雅黑" panose="020B0503020204020204" charset="-122"/>
            </a:endParaRPr>
          </a:p>
          <a:p>
            <a:endParaRPr lang="en-US" altLang="zh-CN" sz="900" b="1">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latin typeface="微软雅黑" panose="020B0503020204020204" charset="-122"/>
              <a:ea typeface="微软雅黑" panose="020B0503020204020204" charset="-122"/>
            </a:endParaRPr>
          </a:p>
        </p:txBody>
      </p:sp>
      <p:grpSp>
        <p:nvGrpSpPr>
          <p:cNvPr id="7" name="组合 6"/>
          <p:cNvGrpSpPr/>
          <p:nvPr/>
        </p:nvGrpSpPr>
        <p:grpSpPr>
          <a:xfrm>
            <a:off x="272415" y="205740"/>
            <a:ext cx="6951980" cy="858520"/>
            <a:chOff x="429" y="324"/>
            <a:chExt cx="10948" cy="1352"/>
          </a:xfrm>
        </p:grpSpPr>
        <p:grpSp>
          <p:nvGrpSpPr>
            <p:cNvPr id="3" name="组合 2"/>
            <p:cNvGrpSpPr/>
            <p:nvPr/>
          </p:nvGrpSpPr>
          <p:grpSpPr>
            <a:xfrm rot="0">
              <a:off x="429" y="398"/>
              <a:ext cx="2581" cy="1018"/>
              <a:chOff x="429" y="398"/>
              <a:chExt cx="2581" cy="1018"/>
            </a:xfrm>
          </p:grpSpPr>
          <p:pic>
            <p:nvPicPr>
              <p:cNvPr id="4" name="图片 3" descr="普惠体纯黑logo"/>
              <p:cNvPicPr>
                <a:picLocks noChangeAspect="1"/>
              </p:cNvPicPr>
              <p:nvPr/>
            </p:nvPicPr>
            <p:blipFill>
              <a:blip r:embed="rId2"/>
              <a:stretch>
                <a:fillRect/>
              </a:stretch>
            </p:blipFill>
            <p:spPr>
              <a:xfrm>
                <a:off x="588" y="398"/>
                <a:ext cx="2423" cy="438"/>
              </a:xfrm>
              <a:prstGeom prst="rect">
                <a:avLst/>
              </a:prstGeom>
            </p:spPr>
          </p:pic>
          <p:sp>
            <p:nvSpPr>
              <p:cNvPr id="8" name="文本框 7"/>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0" name="文本框 9"/>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sp>
          <p:nvSpPr>
            <p:cNvPr id="13" name="矩形 12"/>
            <p:cNvSpPr/>
            <p:nvPr/>
          </p:nvSpPr>
          <p:spPr>
            <a:xfrm>
              <a:off x="9097" y="339"/>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4" name="图片 13" descr="阿里巴巴普惠体飞联达-2"/>
            <p:cNvPicPr>
              <a:picLocks noChangeAspect="1"/>
            </p:cNvPicPr>
            <p:nvPr/>
          </p:nvPicPr>
          <p:blipFill>
            <a:blip r:embed="rId3">
              <a:alphaModFix amt="73000"/>
            </a:blip>
            <a:srcRect t="35694" b="42565"/>
            <a:stretch>
              <a:fillRect/>
            </a:stretch>
          </p:blipFill>
          <p:spPr>
            <a:xfrm>
              <a:off x="9147" y="410"/>
              <a:ext cx="2181" cy="474"/>
            </a:xfrm>
            <a:prstGeom prst="rect">
              <a:avLst/>
            </a:prstGeom>
          </p:spPr>
        </p:pic>
        <p:cxnSp>
          <p:nvCxnSpPr>
            <p:cNvPr id="16" name="直接连接符 15"/>
            <p:cNvCxnSpPr/>
            <p:nvPr/>
          </p:nvCxnSpPr>
          <p:spPr>
            <a:xfrm>
              <a:off x="9117" y="1008"/>
              <a:ext cx="2239" cy="0"/>
            </a:xfrm>
            <a:prstGeom prst="line">
              <a:avLst/>
            </a:prstGeom>
            <a:ln w="31750" cap="rnd">
              <a:solidFill>
                <a:schemeClr val="accent2"/>
              </a:solidFill>
              <a:round/>
            </a:ln>
          </p:spPr>
          <p:style>
            <a:lnRef idx="0">
              <a:srgbClr val="FFFFFF"/>
            </a:lnRef>
            <a:fillRef idx="0">
              <a:srgbClr val="FFFFFF"/>
            </a:fillRef>
            <a:effectRef idx="0">
              <a:srgbClr val="FFFFFF"/>
            </a:effectRef>
            <a:fontRef idx="minor">
              <a:schemeClr val="tx1"/>
            </a:fontRef>
          </p:style>
        </p:cxnSp>
        <p:sp>
          <p:nvSpPr>
            <p:cNvPr id="18" name="文本框 17"/>
            <p:cNvSpPr txBox="1"/>
            <p:nvPr/>
          </p:nvSpPr>
          <p:spPr>
            <a:xfrm>
              <a:off x="9176" y="1036"/>
              <a:ext cx="2123" cy="594"/>
            </a:xfrm>
            <a:prstGeom prst="rect">
              <a:avLst/>
            </a:prstGeom>
            <a:noFill/>
          </p:spPr>
          <p:txBody>
            <a:bodyPr wrap="square" rtlCol="0">
              <a:noAutofit/>
            </a:bodyPr>
            <a:p>
              <a:pPr algn="ctr"/>
              <a:r>
                <a:rPr lang="en-US" altLang="zh-CN" sz="1200" b="1">
                  <a:solidFill>
                    <a:srgbClr val="ED7D31"/>
                  </a:solidFill>
                  <a:latin typeface="Gabriola" panose="04040605051002020D02" charset="0"/>
                  <a:cs typeface="Gabriola" panose="04040605051002020D02" charset="0"/>
                </a:rPr>
                <a:t>DR. FLOOR PAINT</a:t>
              </a:r>
              <a:endParaRPr lang="en-US" altLang="zh-CN" sz="1200" b="1">
                <a:solidFill>
                  <a:srgbClr val="ED7D31"/>
                </a:solidFill>
                <a:latin typeface="Gabriola" panose="04040605051002020D02" charset="0"/>
                <a:cs typeface="Gabriola" panose="04040605051002020D02" charset="0"/>
              </a:endParaRPr>
            </a:p>
            <a:p>
              <a:pPr algn="ctr"/>
              <a:r>
                <a:rPr lang="en-US" altLang="zh-CN" sz="1200" b="1">
                  <a:solidFill>
                    <a:srgbClr val="ED7D31"/>
                  </a:solidFill>
                  <a:latin typeface="Gabriola" panose="04040605051002020D02" charset="0"/>
                  <a:cs typeface="Gabriola" panose="04040605051002020D02" charset="0"/>
                </a:rPr>
                <a:t>LAB™</a:t>
              </a:r>
              <a:endParaRPr lang="en-US" altLang="zh-CN" sz="1200" b="1">
                <a:solidFill>
                  <a:srgbClr val="ED7D31"/>
                </a:solidFill>
                <a:latin typeface="Gabriola" panose="04040605051002020D02" charset="0"/>
                <a:cs typeface="Gabriola" panose="04040605051002020D02" charset="0"/>
              </a:endParaRPr>
            </a:p>
          </p:txBody>
        </p:sp>
        <p:cxnSp>
          <p:nvCxnSpPr>
            <p:cNvPr id="20" name="直接连接符 19"/>
            <p:cNvCxnSpPr/>
            <p:nvPr/>
          </p:nvCxnSpPr>
          <p:spPr>
            <a:xfrm>
              <a:off x="9114" y="1676"/>
              <a:ext cx="2245" cy="0"/>
            </a:xfrm>
            <a:prstGeom prst="line">
              <a:avLst/>
            </a:prstGeom>
            <a:ln w="31750" cap="sq" cmpd="dbl">
              <a:solidFill>
                <a:schemeClr val="accent2"/>
              </a:solidFill>
              <a:round/>
            </a:ln>
          </p:spPr>
          <p:style>
            <a:lnRef idx="0">
              <a:srgbClr val="FFFFFF"/>
            </a:lnRef>
            <a:fillRef idx="0">
              <a:srgbClr val="FFFFFF"/>
            </a:fillRef>
            <a:effectRef idx="0">
              <a:srgbClr val="FFFFFF"/>
            </a:effectRef>
            <a:fontRef idx="minor">
              <a:schemeClr val="tx1"/>
            </a:fontRef>
          </p:style>
        </p:cxnSp>
      </p:grpSp>
      <p:grpSp>
        <p:nvGrpSpPr>
          <p:cNvPr id="5" name="组合 4"/>
          <p:cNvGrpSpPr/>
          <p:nvPr/>
        </p:nvGrpSpPr>
        <p:grpSpPr>
          <a:xfrm>
            <a:off x="367030" y="10262235"/>
            <a:ext cx="6851650" cy="213995"/>
            <a:chOff x="578" y="16161"/>
            <a:chExt cx="10790" cy="337"/>
          </a:xfrm>
        </p:grpSpPr>
        <p:sp>
          <p:nvSpPr>
            <p:cNvPr id="9" name="文本框 8"/>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SL 880 approved on </a:t>
              </a:r>
              <a:r>
                <a:rPr lang="en-US" altLang="zh-CN" sz="800">
                  <a:latin typeface="微软雅黑" panose="020B0503020204020204" charset="-122"/>
                  <a:ea typeface="微软雅黑" panose="020B0503020204020204" charset="-122"/>
                  <a:sym typeface="+mn-ea"/>
                </a:rPr>
                <a:t>Monday, 23 March 2026, 17:00:45 P.M. UTC+8</a:t>
              </a:r>
              <a:endParaRPr lang="en-US" altLang="zh-CN" sz="800">
                <a:latin typeface="微软雅黑" panose="020B0503020204020204" charset="-122"/>
                <a:ea typeface="微软雅黑" panose="020B0503020204020204" charset="-122"/>
              </a:endParaRPr>
            </a:p>
          </p:txBody>
        </p:sp>
        <p:sp>
          <p:nvSpPr>
            <p:cNvPr id="11" name="文本框 10"/>
            <p:cNvSpPr txBox="1"/>
            <p:nvPr/>
          </p:nvSpPr>
          <p:spPr>
            <a:xfrm>
              <a:off x="9690" y="16161"/>
              <a:ext cx="1678"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7935</Words>
  <Application>WPS 演示</Application>
  <PresentationFormat/>
  <Paragraphs>188</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17</cp:revision>
  <dcterms:created xsi:type="dcterms:W3CDTF">2026-01-09T06:05:00Z</dcterms:created>
  <dcterms:modified xsi:type="dcterms:W3CDTF">2026-03-23T09:12:28Z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2026-01-13T04:00:58Z</vt:filetime>
  </property>
  <property fmtid="{D5CDD505-2E9C-101B-9397-08002B2CF9AE}" pid="4" name="KSOProductBuildVer">
    <vt:lpwstr>2052-12.1.0.25222</vt:lpwstr>
  </property>
  <property fmtid="{D5CDD505-2E9C-101B-9397-08002B2CF9AE}" pid="5" name="ICV">
    <vt:lpwstr>DED7C7E3FE834E8A89D08DA248684A22_12</vt:lpwstr>
  </property>
</Properties>
</file>