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3" r:id="rId5"/>
    <p:sldId id="262" r:id="rId6"/>
  </p:sldIdLst>
  <p:sldSz cx="7555865" cy="1069213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E0C"/>
    <a:srgbClr val="008F57"/>
    <a:srgbClr val="54A151"/>
    <a:srgbClr val="F1F2ED"/>
    <a:srgbClr val="0043B2"/>
    <a:srgbClr val="3CBDFF"/>
    <a:srgbClr val="73442D"/>
    <a:srgbClr val="4E341D"/>
    <a:srgbClr val="ED3710"/>
    <a:srgbClr val="EEB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TC 200 FEILIANDA Transparent Waterproof Adhesive</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3"/>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Transparent Waterproof Adhesive </a:t>
                      </a:r>
                      <a:r>
                        <a:rPr lang="en-US" altLang="zh-CN" sz="900" b="0">
                          <a:latin typeface="微软雅黑" panose="020B0503020204020204" charset="-122"/>
                          <a:ea typeface="微软雅黑" panose="020B0503020204020204" charset="-122"/>
                        </a:rPr>
                        <a:t>is a high-performance single-component transparent waterproof coating, formulated with water-based polymer and a well-balanced additive system. It features excellent repair capability, convenient application (ready-to-use straight from the bucket), and long-lasting weather and aging resistance. Designed to form a transparent, flexible, and durable waterproof barrier on various building surfaces, it does not alter the original appearance or color of the surface. The product cures through moisture in the air, forming a continuous film layer that resists water penetration while possessing sufficient flexibility to accommodate slight movement of the substrate.</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73380" y="4846320"/>
          <a:ext cx="6851650" cy="14916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sym typeface="+mn-ea"/>
                        </a:rPr>
                        <a:t>High Transparency: Maintains the natural look of the substrate after application.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sym typeface="+mn-ea"/>
                        </a:rPr>
                        <a:t>Strong Adhesion: Bonds effectively to multiple building materials without primer in most cases.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sym typeface="+mn-ea"/>
                        </a:rPr>
                        <a:t>Weather Resistance: Withstands UV exposure, rain, temperature fluctuations, and mild chemical contact.</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sym typeface="+mn-ea"/>
                        </a:rPr>
                        <a:t>Flexibility: Accommodates minor expansion and contraction of building materials.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sym typeface="+mn-ea"/>
                        </a:rPr>
                        <a:t>Waterproof Performance: Forms a seamless barrier against water ingress.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sym typeface="+mn-ea"/>
                        </a:rPr>
                        <a:t>Non-yellowing: Retains clarity over time under normal environmental conditions.</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5"/>
            </p:custDataLst>
          </p:nvPr>
        </p:nvGraphicFramePr>
        <p:xfrm>
          <a:off x="367030" y="7712075"/>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indent="0" fontAlgn="auto">
                        <a:lnSpc>
                          <a:spcPts val="1300"/>
                        </a:lnSpc>
                        <a:buNone/>
                      </a:pPr>
                      <a:r>
                        <a:rPr lang="en-US" altLang="zh-CN" sz="900" b="0">
                          <a:latin typeface="微软雅黑" panose="020B0503020204020204" charset="-122"/>
                          <a:ea typeface="微软雅黑" panose="020B0503020204020204" charset="-122"/>
                        </a:rPr>
                        <a:t>Usage Scenario Overview:</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Suitable for sealing joints, cracks, and penetrations that require waterproofing while maintaining visual transparency. Commonly used on building exterior walls, window sills, and pool edges.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Examples: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Waterproofing around window frames and door openings while keeping the frames visible.</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Protecting the grout lines of exterior wall tiles without altering their color.</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TC 200 approved on </a:t>
              </a:r>
              <a:r>
                <a:rPr lang="en-US" altLang="zh-CN" sz="800">
                  <a:latin typeface="微软雅黑" panose="020B0503020204020204" charset="-122"/>
                  <a:ea typeface="微软雅黑" panose="020B0503020204020204" charset="-122"/>
                  <a:sym typeface="+mn-ea"/>
                </a:rPr>
                <a:t>Monday, 23 March 2026, 17:13:14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788" y="16161"/>
              <a:ext cx="1580"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pic>
        <p:nvPicPr>
          <p:cNvPr id="2" name="图片 1" descr="透明防水胶大桶"/>
          <p:cNvPicPr>
            <a:picLocks noChangeAspect="1"/>
          </p:cNvPicPr>
          <p:nvPr/>
        </p:nvPicPr>
        <p:blipFill>
          <a:blip r:embed="rId6"/>
          <a:stretch>
            <a:fillRect/>
          </a:stretch>
        </p:blipFill>
        <p:spPr>
          <a:xfrm>
            <a:off x="5109210" y="2164080"/>
            <a:ext cx="2028190" cy="2028190"/>
          </a:xfrm>
          <a:prstGeom prst="rect">
            <a:avLst/>
          </a:prstGeom>
        </p:spPr>
      </p:pic>
      <p:pic>
        <p:nvPicPr>
          <p:cNvPr id="3" name="图片 2" descr="透明防水胶小罐"/>
          <p:cNvPicPr>
            <a:picLocks noChangeAspect="1"/>
          </p:cNvPicPr>
          <p:nvPr/>
        </p:nvPicPr>
        <p:blipFill>
          <a:blip r:embed="rId7"/>
          <a:stretch>
            <a:fillRect/>
          </a:stretch>
        </p:blipFill>
        <p:spPr>
          <a:xfrm>
            <a:off x="6216015" y="3084195"/>
            <a:ext cx="1108075" cy="11080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2" name="表格 1"/>
          <p:cNvGraphicFramePr/>
          <p:nvPr>
            <p:custDataLst>
              <p:tags r:id="rId3"/>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Sizes: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This product is packaged in drums, with sales packaging specifications available in four sizes: 0.5KG/1KG/5KG/10KG/20</a:t>
                      </a:r>
                      <a:r>
                        <a:rPr lang="en-US" altLang="zh-CN" sz="900" b="0">
                          <a:latin typeface="微软雅黑" panose="020B0503020204020204" charset="-122"/>
                          <a:ea typeface="微软雅黑" panose="020B0503020204020204" charset="-122"/>
                        </a:rPr>
                        <a:t>KG.</a:t>
                      </a:r>
                      <a:endParaRPr lang="en-US" altLang="zh-CN" sz="900" b="0">
                        <a:latin typeface="微软雅黑" panose="020B0503020204020204" charset="-122"/>
                        <a:ea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Transparent</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Skin Contact: Immediately wash thoroughly with soap and plenty of warm water. Avoid using solvents or harsh chemicals on skin. If irritation persists, seek medical advice.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Eye Contact: Rinse eyes cautiously with clean running water for at least 15 minutes, lifting upper and lower eyelids occasionally. Remove contact lenses if present and easy to do. Seek immediate medical attention.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Manual brush</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Roller coating</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Airless spray (with appropriate nozzle size)</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Surface Dry: Approximately 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Touch Dry: About 3–4 hours under standard conditions.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Full Cure: Typically 24–48 hours depending on thickness and ambient conditions. Lower temperatures or higher humidity may extend curing time.</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Note: These times vary with temperature, humidity, and layer thickness.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1 kg of the product is expected to cover an area of approximately 4 square meters.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Construction Steps: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Surface preparation: Thoroughly clean the substrate to remove dust, oil, grease, loose particles, and other contaminants. Ensure the substrate is dry before application.</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Primer (if needed): Apply the recommended primer on porous substrates to enhance adhesion. Allow the primer to dry to touch.</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Application: Apply the sealant evenly using a brush, roller, or spray according to the specified wet film thickness. For joints, fill completely to ensure no voids.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Curing: Allow sufficient drying and curing time before exposure to water or mechanical stress.</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73380" y="8201660"/>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981075">
                <a:tc>
                  <a:txBody>
                    <a:bodyPr/>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Regularly inspect the coated areas for signs of damage, cracking, or peeling.</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Clean the surface gently using non-abrasive methods to avoid damaging the waterproof layer.</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For damaged or worn areas, reapply the waterproof adhesive following the same preparation and application steps.</a:t>
                      </a:r>
                      <a:endParaRPr lang="en-US" altLang="zh-CN" sz="900" b="0">
                        <a:latin typeface="微软雅黑" panose="020B0503020204020204" charset="-122"/>
                        <a:ea typeface="微软雅黑" panose="020B0503020204020204" charset="-122"/>
                      </a:endParaRPr>
                    </a:p>
                  </a:txBody>
                  <a:tcPr/>
                </a:tc>
              </a:tr>
            </a:tbl>
          </a:graphicData>
        </a:graphic>
      </p:graphicFrame>
      <p:sp>
        <p:nvSpPr>
          <p:cNvPr id="10" name="椭圆 9"/>
          <p:cNvSpPr/>
          <p:nvPr/>
        </p:nvSpPr>
        <p:spPr>
          <a:xfrm rot="16200000">
            <a:off x="629285" y="2326640"/>
            <a:ext cx="281305" cy="281305"/>
          </a:xfrm>
          <a:prstGeom prst="ellipse">
            <a:avLst/>
          </a:prstGeom>
          <a:solidFill>
            <a:schemeClr val="bg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3" name="组合 2"/>
          <p:cNvGrpSpPr/>
          <p:nvPr/>
        </p:nvGrpSpPr>
        <p:grpSpPr>
          <a:xfrm>
            <a:off x="367030" y="10262235"/>
            <a:ext cx="6851650" cy="213995"/>
            <a:chOff x="578" y="16161"/>
            <a:chExt cx="10790" cy="337"/>
          </a:xfrm>
        </p:grpSpPr>
        <p:sp>
          <p:nvSpPr>
            <p:cNvPr id="4" name="文本框 3"/>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TC 200 approved on </a:t>
              </a:r>
              <a:r>
                <a:rPr lang="en-US" altLang="zh-CN" sz="800">
                  <a:latin typeface="微软雅黑" panose="020B0503020204020204" charset="-122"/>
                  <a:ea typeface="微软雅黑" panose="020B0503020204020204" charset="-122"/>
                  <a:sym typeface="+mn-ea"/>
                </a:rPr>
                <a:t>Monday, 23 March 2026, 17:13:14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788" y="16161"/>
              <a:ext cx="1580"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pSp>
        <p:nvGrpSpPr>
          <p:cNvPr id="3" name="组合 2"/>
          <p:cNvGrpSpPr/>
          <p:nvPr/>
        </p:nvGrpSpPr>
        <p:grpSpPr>
          <a:xfrm>
            <a:off x="367030" y="10262235"/>
            <a:ext cx="6851650" cy="213995"/>
            <a:chOff x="578" y="16161"/>
            <a:chExt cx="10790" cy="337"/>
          </a:xfrm>
        </p:grpSpPr>
        <p:sp>
          <p:nvSpPr>
            <p:cNvPr id="4" name="文本框 3"/>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TC 200 approved on </a:t>
              </a:r>
              <a:r>
                <a:rPr lang="en-US" altLang="zh-CN" sz="800">
                  <a:latin typeface="微软雅黑" panose="020B0503020204020204" charset="-122"/>
                  <a:ea typeface="微软雅黑" panose="020B0503020204020204" charset="-122"/>
                  <a:sym typeface="+mn-ea"/>
                </a:rPr>
                <a:t>Monday, 23 March 2026, 17:13:14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788" y="16161"/>
              <a:ext cx="1580"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graphicFrame>
        <p:nvGraphicFramePr>
          <p:cNvPr id="6" name="表格 5"/>
          <p:cNvGraphicFramePr/>
          <p:nvPr>
            <p:custDataLst>
              <p:tags r:id="rId3"/>
            </p:custDataLst>
          </p:nvPr>
        </p:nvGraphicFramePr>
        <p:xfrm>
          <a:off x="373380" y="1416050"/>
          <a:ext cx="6851650" cy="486410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Benzene (g/kg):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≤0.20 (not detected)</a:t>
                      </a:r>
                      <a:endParaRPr lang="en-US" altLang="zh-CN" sz="900" b="0">
                        <a:latin typeface="微软雅黑" panose="020B0503020204020204" charset="-122"/>
                        <a:ea typeface="微软雅黑" panose="020B0503020204020204" charset="-122"/>
                      </a:endParaRPr>
                    </a:p>
                  </a:txBody>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Toluene + ethylbenzene + xylenes (g/kg):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≤10 (not detected)</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Volatile organic compounds (g/kg):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≤350 (test value: 4)</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Free formaldehyde (g/kg):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≤1 (not detected)</a:t>
                      </a:r>
                      <a:endParaRPr lang="en-US" altLang="zh-CN" sz="900" b="0">
                        <a:latin typeface="微软雅黑" panose="020B0503020204020204" charset="-122"/>
                        <a:ea typeface="微软雅黑" panose="020B0503020204020204" charset="-122"/>
                      </a:endParaRPr>
                    </a:p>
                  </a:txBody>
                  <a:tcPr/>
                </a:tc>
              </a:tr>
            </a:tbl>
          </a:graphicData>
        </a:graphic>
      </p:graphicFrame>
      <p:sp>
        <p:nvSpPr>
          <p:cNvPr id="7" name="文本框 6"/>
          <p:cNvSpPr txBox="1"/>
          <p:nvPr/>
        </p:nvSpPr>
        <p:spPr>
          <a:xfrm>
            <a:off x="367030" y="5009515"/>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 Jiangsu Institute of Product Quality Supervision and Inspection, China</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16" name="图片 15"/>
          <p:cNvPicPr>
            <a:picLocks noChangeAspect="1"/>
          </p:cNvPicPr>
          <p:nvPr/>
        </p:nvPicPr>
        <p:blipFill>
          <a:blip r:embed="rId4"/>
          <a:stretch>
            <a:fillRect/>
          </a:stretch>
        </p:blipFill>
        <p:spPr>
          <a:xfrm>
            <a:off x="5993765" y="4294505"/>
            <a:ext cx="605790" cy="605790"/>
          </a:xfrm>
          <a:prstGeom prst="rect">
            <a:avLst/>
          </a:prstGeom>
        </p:spPr>
      </p:pic>
      <p:pic>
        <p:nvPicPr>
          <p:cNvPr id="18" name="图片 17"/>
          <p:cNvPicPr>
            <a:picLocks noChangeAspect="1"/>
          </p:cNvPicPr>
          <p:nvPr/>
        </p:nvPicPr>
        <p:blipFill>
          <a:blip r:embed="rId5"/>
          <a:stretch>
            <a:fillRect/>
          </a:stretch>
        </p:blipFill>
        <p:spPr>
          <a:xfrm>
            <a:off x="6599555" y="4253548"/>
            <a:ext cx="671830" cy="687705"/>
          </a:xfrm>
          <a:prstGeom prst="rect">
            <a:avLst/>
          </a:prstGeom>
        </p:spPr>
      </p:pic>
      <p:pic>
        <p:nvPicPr>
          <p:cNvPr id="20" name="图片 19"/>
          <p:cNvPicPr>
            <a:picLocks noChangeAspect="1"/>
          </p:cNvPicPr>
          <p:nvPr/>
        </p:nvPicPr>
        <p:blipFill>
          <a:blip r:embed="rId6"/>
          <a:stretch>
            <a:fillRect/>
          </a:stretch>
        </p:blipFill>
        <p:spPr>
          <a:xfrm>
            <a:off x="373380" y="4206240"/>
            <a:ext cx="889000" cy="7581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31" name="表格 30"/>
          <p:cNvGraphicFramePr/>
          <p:nvPr>
            <p:custDataLst>
              <p:tags r:id="rId3"/>
            </p:custDataLst>
          </p:nvPr>
        </p:nvGraphicFramePr>
        <p:xfrm>
          <a:off x="373380" y="1488440"/>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Storage Conditions and Duration</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867410">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Temperature: Keep between +5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 and +45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Environment: Store in a cool, dry, well-ventilated place away from direct sunlight and sources of heat.</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Packaging: Keep the product in its original sealed packaging to prevent contamination or moisture ingress.</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Shelf Life: 24 months from the date of manufacture when stored under recommended conditions.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cs typeface="微软雅黑" panose="020B0503020204020204" charset="-122"/>
                          <a:sym typeface="+mn-ea"/>
                        </a:rPr>
                        <a:t>Safety Note: Keep out of reach of children and unauthorized personnel.</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sp>
        <p:nvSpPr>
          <p:cNvPr id="2" name="文本框 1"/>
          <p:cNvSpPr txBox="1"/>
          <p:nvPr/>
        </p:nvSpPr>
        <p:spPr>
          <a:xfrm>
            <a:off x="373380" y="3446780"/>
            <a:ext cx="6819900" cy="3138170"/>
          </a:xfrm>
          <a:prstGeom prst="rect">
            <a:avLst/>
          </a:prstGeom>
          <a:noFill/>
        </p:spPr>
        <p:txBody>
          <a:bodyPr wrap="square" rtlCol="0">
            <a:spAutoFit/>
          </a:bodyPr>
          <a:p>
            <a:r>
              <a:rPr lang="en-US" altLang="zh-CN" sz="900" b="1">
                <a:solidFill>
                  <a:schemeClr val="bg2">
                    <a:lumMod val="50000"/>
                  </a:schemeClr>
                </a:solidFill>
                <a:latin typeface="微软雅黑" panose="020B0503020204020204" charset="-122"/>
                <a:ea typeface="微软雅黑" panose="020B0503020204020204" charset="-122"/>
              </a:rPr>
              <a:t>Disclaimer</a:t>
            </a:r>
            <a:endParaRPr lang="en-US" altLang="zh-CN" sz="900" b="1">
              <a:solidFill>
                <a:schemeClr val="bg2">
                  <a:lumMod val="50000"/>
                </a:schemeClr>
              </a:solidFill>
              <a:latin typeface="微软雅黑" panose="020B0503020204020204" charset="-122"/>
              <a:ea typeface="微软雅黑" panose="020B0503020204020204" charset="-122"/>
            </a:endParaRPr>
          </a:p>
          <a:p>
            <a:endParaRPr lang="en-US" altLang="zh-CN" sz="900" b="1">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latin typeface="微软雅黑" panose="020B0503020204020204" charset="-122"/>
              <a:ea typeface="微软雅黑" panose="020B0503020204020204" charset="-122"/>
            </a:endParaRPr>
          </a:p>
        </p:txBody>
      </p:sp>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TC 200 approved on </a:t>
              </a:r>
              <a:r>
                <a:rPr lang="en-US" altLang="zh-CN" sz="800">
                  <a:latin typeface="微软雅黑" panose="020B0503020204020204" charset="-122"/>
                  <a:ea typeface="微软雅黑" panose="020B0503020204020204" charset="-122"/>
                  <a:sym typeface="+mn-ea"/>
                </a:rPr>
                <a:t>Monday, 23 March 2026, 17:13:14 P.M. UTC+8</a:t>
              </a:r>
              <a:endParaRPr lang="en-US" altLang="zh-CN" sz="800">
                <a:latin typeface="微软雅黑" panose="020B0503020204020204" charset="-122"/>
                <a:ea typeface="微软雅黑" panose="020B0503020204020204" charset="-122"/>
              </a:endParaRPr>
            </a:p>
          </p:txBody>
        </p:sp>
        <p:sp>
          <p:nvSpPr>
            <p:cNvPr id="4" name="文本框 3"/>
            <p:cNvSpPr txBox="1"/>
            <p:nvPr/>
          </p:nvSpPr>
          <p:spPr>
            <a:xfrm>
              <a:off x="9788" y="16161"/>
              <a:ext cx="1580"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6765</Words>
  <Application>WPS 演示</Application>
  <PresentationFormat/>
  <Paragraphs>169</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20</cp:revision>
  <dcterms:created xsi:type="dcterms:W3CDTF">2026-01-09T06:05:00Z</dcterms:created>
  <dcterms:modified xsi:type="dcterms:W3CDTF">2026-03-23T09:21:47Z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2026-01-13T12:00:58Z</vt:filetime>
  </property>
  <property fmtid="{D5CDD505-2E9C-101B-9397-08002B2CF9AE}" pid="4" name="KSOProductBuildVer">
    <vt:lpwstr>2052-12.1.0.25222</vt:lpwstr>
  </property>
  <property fmtid="{D5CDD505-2E9C-101B-9397-08002B2CF9AE}" pid="5" name="ICV">
    <vt:lpwstr>DED7C7E3FE834E8A89D08DA248684A22_12</vt:lpwstr>
  </property>
</Properties>
</file>