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1" r:id="rId4"/>
    <p:sldId id="263" r:id="rId5"/>
    <p:sldId id="262" r:id="rId6"/>
  </p:sldIdLst>
  <p:sldSz cx="7555865" cy="10692130"/>
  <p:notesSz cx="6858000" cy="9144000"/>
  <p:custDataLst>
    <p:tags r:id="rId1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a:srgbClr val="0E0E0C"/>
    <a:srgbClr val="008F57"/>
    <a:srgbClr val="54A151"/>
    <a:srgbClr val="F1F2ED"/>
    <a:srgbClr val="0043B2"/>
    <a:srgbClr val="3CBDFF"/>
    <a:srgbClr val="73442D"/>
    <a:srgbClr val="4E341D"/>
    <a:srgbClr val="ED37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DDC0D4A-9344-4CA9-9205-F00B2F834179}" styleName="表样式 1 17">
    <a:wholeTbl>
      <a:tcTxStyle>
        <a:fontRef idx="none">
          <a:srgbClr val="000000"/>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w="9525" cmpd="sng">
              <a:solidFill>
                <a:schemeClr val="dk1"/>
              </a:solidFill>
              <a:prstDash val="solid"/>
            </a:ln>
          </a:insideV>
        </a:tcBdr>
        <a:fill>
          <a:solidFill>
            <a:srgbClr val="FFFFFF"/>
          </a:solidFill>
        </a:fill>
      </a:tcStyle>
    </a:wholeTbl>
    <a:band1H>
      <a:tcStyle>
        <a:tcBdr/>
        <a:fill>
          <a:solidFill>
            <a:schemeClr val="dk1">
              <a:lumMod val="20000"/>
              <a:lumOff val="80000"/>
            </a:schemeClr>
          </a:solidFill>
        </a:fill>
      </a:tcStyle>
    </a:band1H>
    <a:band1V>
      <a:tcStyle>
        <a:tcBdr/>
        <a:fill>
          <a:solidFill>
            <a:srgbClr val="FFFFFF"/>
          </a:solidFill>
        </a:fill>
      </a:tcStyle>
    </a:band1V>
    <a:band2V>
      <a:tcStyle>
        <a:tcBdr/>
        <a:fill>
          <a:solidFill>
            <a:schemeClr val="dk1">
              <a:lumMod val="20000"/>
              <a:lumOff val="80000"/>
            </a:schemeClr>
          </a:solidFill>
        </a:fill>
      </a:tcStyle>
    </a:band2V>
    <a:lastCol>
      <a:tcTxStyle b="on">
        <a:fontRef idx="none">
          <a:srgbClr val="08090C"/>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a:noFill/>
            </a:ln>
          </a:insideV>
        </a:tcBdr>
        <a:fill>
          <a:solidFill>
            <a:schemeClr val="dk1">
              <a:lumMod val="20000"/>
              <a:lumOff val="80000"/>
            </a:schemeClr>
          </a:solidFill>
        </a:fill>
      </a:tcStyle>
    </a:lastCol>
    <a:firstCol>
      <a:tcTxStyle b="on">
        <a:fontRef idx="none">
          <a:srgbClr val="08090C"/>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a:noFill/>
            </a:ln>
          </a:insideV>
        </a:tcBdr>
        <a:fill>
          <a:solidFill>
            <a:srgbClr val="FFFFFF"/>
          </a:solidFill>
        </a:fill>
      </a:tcStyle>
    </a:firstCol>
    <a:lastRow>
      <a:tcTxStyle b="on">
        <a:fontRef idx="none">
          <a:srgbClr val="000000"/>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a:noFill/>
            </a:ln>
          </a:insideH>
          <a:insideV>
            <a:ln>
              <a:noFill/>
            </a:ln>
          </a:insideV>
        </a:tcBdr>
        <a:fill>
          <a:solidFill>
            <a:srgbClr val="FFFFFF"/>
          </a:solidFill>
        </a:fill>
      </a:tcStyle>
    </a:la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tableStyles" Target="tableStyles.xml"/><Relationship Id="rId8" Type="http://schemas.openxmlformats.org/officeDocument/2006/relationships/viewProps" Target="viewProps.xml"/><Relationship Id="rId7" Type="http://schemas.openxmlformats.org/officeDocument/2006/relationships/presProps" Target="presProps.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0" Type="http://schemas.openxmlformats.org/officeDocument/2006/relationships/tags" Target="tags/tag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4.png"/><Relationship Id="rId6" Type="http://schemas.openxmlformats.org/officeDocument/2006/relationships/image" Target="../media/image3.png"/><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tags" Target="../tags/tag5.xml"/><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tags" Target="../tags/tag6.xml"/><Relationship Id="rId2" Type="http://schemas.openxmlformats.org/officeDocument/2006/relationships/image" Target="../media/image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72415" y="205740"/>
            <a:ext cx="6951980" cy="858520"/>
            <a:chOff x="429" y="324"/>
            <a:chExt cx="10948" cy="1352"/>
          </a:xfrm>
        </p:grpSpPr>
        <p:grpSp>
          <p:nvGrpSpPr>
            <p:cNvPr id="27" name="组合 26"/>
            <p:cNvGrpSpPr/>
            <p:nvPr/>
          </p:nvGrpSpPr>
          <p:grpSpPr>
            <a:xfrm rot="0">
              <a:off x="429" y="398"/>
              <a:ext cx="2581" cy="1018"/>
              <a:chOff x="429" y="398"/>
              <a:chExt cx="2581" cy="1018"/>
            </a:xfrm>
          </p:grpSpPr>
          <p:pic>
            <p:nvPicPr>
              <p:cNvPr id="5" name="图片 4" descr="普惠体纯黑logo"/>
              <p:cNvPicPr>
                <a:picLocks noChangeAspect="1"/>
              </p:cNvPicPr>
              <p:nvPr/>
            </p:nvPicPr>
            <p:blipFill>
              <a:blip r:embed="rId1"/>
              <a:stretch>
                <a:fillRect/>
              </a:stretch>
            </p:blipFill>
            <p:spPr>
              <a:xfrm>
                <a:off x="588" y="398"/>
                <a:ext cx="2423" cy="438"/>
              </a:xfrm>
              <a:prstGeom prst="rect">
                <a:avLst/>
              </a:prstGeom>
            </p:spPr>
          </p:pic>
          <p:sp>
            <p:nvSpPr>
              <p:cNvPr id="9" name="文本框 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1" name="文本框 10"/>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sp>
          <p:nvSpPr>
            <p:cNvPr id="15" name="矩形 14"/>
            <p:cNvSpPr/>
            <p:nvPr/>
          </p:nvSpPr>
          <p:spPr>
            <a:xfrm>
              <a:off x="9097" y="339"/>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阿里巴巴普惠体飞联达-2"/>
            <p:cNvPicPr>
              <a:picLocks noChangeAspect="1"/>
            </p:cNvPicPr>
            <p:nvPr/>
          </p:nvPicPr>
          <p:blipFill>
            <a:blip r:embed="rId2">
              <a:alphaModFix amt="73000"/>
            </a:blip>
            <a:srcRect t="35694" b="42565"/>
            <a:stretch>
              <a:fillRect/>
            </a:stretch>
          </p:blipFill>
          <p:spPr>
            <a:xfrm>
              <a:off x="9147" y="410"/>
              <a:ext cx="2181" cy="474"/>
            </a:xfrm>
            <a:prstGeom prst="rect">
              <a:avLst/>
            </a:prstGeom>
          </p:spPr>
        </p:pic>
        <p:cxnSp>
          <p:nvCxnSpPr>
            <p:cNvPr id="19" name="直接连接符 18"/>
            <p:cNvCxnSpPr/>
            <p:nvPr/>
          </p:nvCxnSpPr>
          <p:spPr>
            <a:xfrm>
              <a:off x="9117" y="1008"/>
              <a:ext cx="2239" cy="0"/>
            </a:xfrm>
            <a:prstGeom prst="line">
              <a:avLst/>
            </a:prstGeom>
            <a:ln w="31750" cap="rnd">
              <a:solidFill>
                <a:schemeClr val="accent2"/>
              </a:solidFill>
              <a:round/>
            </a:ln>
          </p:spPr>
          <p:style>
            <a:lnRef idx="0">
              <a:srgbClr val="FFFFFF"/>
            </a:lnRef>
            <a:fillRef idx="0">
              <a:srgbClr val="FFFFFF"/>
            </a:fillRef>
            <a:effectRef idx="0">
              <a:srgbClr val="FFFFFF"/>
            </a:effectRef>
            <a:fontRef idx="minor">
              <a:schemeClr val="tx1"/>
            </a:fontRef>
          </p:style>
        </p:cxnSp>
        <p:sp>
          <p:nvSpPr>
            <p:cNvPr id="21" name="文本框 20"/>
            <p:cNvSpPr txBox="1"/>
            <p:nvPr/>
          </p:nvSpPr>
          <p:spPr>
            <a:xfrm>
              <a:off x="9176" y="1036"/>
              <a:ext cx="2123" cy="594"/>
            </a:xfrm>
            <a:prstGeom prst="rect">
              <a:avLst/>
            </a:prstGeom>
            <a:noFill/>
          </p:spPr>
          <p:txBody>
            <a:bodyPr wrap="square" rtlCol="0">
              <a:noAutofit/>
            </a:bodyPr>
            <a:p>
              <a:pPr algn="ctr"/>
              <a:r>
                <a:rPr lang="en-US" altLang="zh-CN" sz="1200" b="1">
                  <a:solidFill>
                    <a:srgbClr val="ED7D31"/>
                  </a:solidFill>
                  <a:latin typeface="Gabriola" panose="04040605051002020D02" charset="0"/>
                  <a:cs typeface="Gabriola" panose="04040605051002020D02" charset="0"/>
                </a:rPr>
                <a:t>DR. FLOOR PAINT</a:t>
              </a:r>
              <a:endParaRPr lang="en-US" altLang="zh-CN" sz="1200" b="1">
                <a:solidFill>
                  <a:srgbClr val="ED7D31"/>
                </a:solidFill>
                <a:latin typeface="Gabriola" panose="04040605051002020D02" charset="0"/>
                <a:cs typeface="Gabriola" panose="04040605051002020D02" charset="0"/>
              </a:endParaRPr>
            </a:p>
            <a:p>
              <a:pPr algn="ctr"/>
              <a:r>
                <a:rPr lang="en-US" altLang="zh-CN" sz="1200" b="1">
                  <a:solidFill>
                    <a:srgbClr val="ED7D31"/>
                  </a:solidFill>
                  <a:latin typeface="Gabriola" panose="04040605051002020D02" charset="0"/>
                  <a:cs typeface="Gabriola" panose="04040605051002020D02" charset="0"/>
                </a:rPr>
                <a:t>LAB™</a:t>
              </a:r>
              <a:endParaRPr lang="en-US" altLang="zh-CN" sz="1200" b="1">
                <a:solidFill>
                  <a:srgbClr val="ED7D31"/>
                </a:solidFill>
                <a:latin typeface="Gabriola" panose="04040605051002020D02" charset="0"/>
                <a:cs typeface="Gabriola" panose="04040605051002020D02" charset="0"/>
              </a:endParaRPr>
            </a:p>
          </p:txBody>
        </p:sp>
        <p:cxnSp>
          <p:nvCxnSpPr>
            <p:cNvPr id="23" name="直接连接符 22"/>
            <p:cNvCxnSpPr/>
            <p:nvPr/>
          </p:nvCxnSpPr>
          <p:spPr>
            <a:xfrm>
              <a:off x="9114" y="1676"/>
              <a:ext cx="2245" cy="0"/>
            </a:xfrm>
            <a:prstGeom prst="line">
              <a:avLst/>
            </a:prstGeom>
            <a:ln w="31750" cap="sq" cmpd="dbl">
              <a:solidFill>
                <a:schemeClr val="accent2"/>
              </a:solidFill>
              <a:round/>
            </a:ln>
          </p:spPr>
          <p:style>
            <a:lnRef idx="0">
              <a:srgbClr val="FFFFFF"/>
            </a:lnRef>
            <a:fillRef idx="0">
              <a:srgbClr val="FFFFFF"/>
            </a:fillRef>
            <a:effectRef idx="0">
              <a:srgbClr val="FFFFFF"/>
            </a:effectRef>
            <a:fontRef idx="minor">
              <a:schemeClr val="tx1"/>
            </a:fontRef>
          </p:style>
        </p:cxnSp>
      </p:grpSp>
      <p:sp>
        <p:nvSpPr>
          <p:cNvPr id="29" name="文本框 28"/>
          <p:cNvSpPr txBox="1"/>
          <p:nvPr/>
        </p:nvSpPr>
        <p:spPr>
          <a:xfrm>
            <a:off x="272415" y="1237615"/>
            <a:ext cx="6561455" cy="337185"/>
          </a:xfrm>
          <a:prstGeom prst="rect">
            <a:avLst/>
          </a:prstGeom>
          <a:noFill/>
        </p:spPr>
        <p:txBody>
          <a:bodyPr wrap="square" rtlCol="0">
            <a:spAutoFit/>
          </a:bodyPr>
          <a:p>
            <a:r>
              <a:rPr lang="en-US" altLang="zh-CN" sz="1600" b="1">
                <a:latin typeface="微软雅黑" panose="020B0503020204020204" charset="-122"/>
                <a:ea typeface="微软雅黑" panose="020B0503020204020204" charset="-122"/>
                <a:cs typeface="Arial" panose="020B0604020202020204" pitchFamily="34" charset="0"/>
              </a:rPr>
              <a:t>WB 301 FEILIANDA 3-in-1 Water-Based Floor Paint</a:t>
            </a:r>
            <a:endParaRPr lang="en-US" altLang="zh-CN" sz="1600" b="1">
              <a:latin typeface="微软雅黑" panose="020B0503020204020204" charset="-122"/>
              <a:ea typeface="微软雅黑" panose="020B0503020204020204" charset="-122"/>
              <a:cs typeface="Arial" panose="020B0604020202020204" pitchFamily="34" charset="0"/>
            </a:endParaRPr>
          </a:p>
        </p:txBody>
      </p:sp>
      <p:graphicFrame>
        <p:nvGraphicFramePr>
          <p:cNvPr id="30" name="表格 29"/>
          <p:cNvGraphicFramePr/>
          <p:nvPr>
            <p:custDataLst>
              <p:tags r:id="rId3"/>
            </p:custDataLst>
          </p:nvPr>
        </p:nvGraphicFramePr>
        <p:xfrm>
          <a:off x="373380" y="1912620"/>
          <a:ext cx="6851650" cy="1491615"/>
        </p:xfrm>
        <a:graphic>
          <a:graphicData uri="http://schemas.openxmlformats.org/drawingml/2006/table">
            <a:tbl>
              <a:tblPr firstCol="1" bandCol="1">
                <a:tableStyleId>{FDDC0D4A-9344-4CA9-9205-F00B2F834179}</a:tableStyleId>
              </a:tblPr>
              <a:tblGrid>
                <a:gridCol w="4864100"/>
                <a:gridCol w="1987550"/>
              </a:tblGrid>
              <a:tr h="241935">
                <a:tc gridSpan="2">
                  <a:txBody>
                    <a:bodyPr/>
                    <a:p>
                      <a:pPr>
                        <a:buNone/>
                      </a:pPr>
                      <a:r>
                        <a:rPr lang="en-US" altLang="zh-CN" sz="1000">
                          <a:solidFill>
                            <a:schemeClr val="bg1"/>
                          </a:solidFill>
                          <a:latin typeface="微软雅黑" panose="020B0503020204020204" charset="-122"/>
                          <a:ea typeface="微软雅黑" panose="020B0503020204020204" charset="-122"/>
                        </a:rPr>
                        <a:t>Product Overview and Image</a:t>
                      </a:r>
                      <a:endParaRPr lang="en-US" altLang="zh-CN" sz="1000">
                        <a:solidFill>
                          <a:schemeClr val="bg1"/>
                        </a:solidFill>
                        <a:latin typeface="微软雅黑" panose="020B0503020204020204" charset="-122"/>
                        <a:ea typeface="微软雅黑" panose="020B0503020204020204" charset="-122"/>
                      </a:endParaRPr>
                    </a:p>
                  </a:txBody>
                  <a:tcPr>
                    <a:solidFill>
                      <a:schemeClr val="accent2"/>
                    </a:solidFill>
                  </a:tcPr>
                </a:tc>
                <a:tc hMerge="1">
                  <a:tcPr/>
                </a:tc>
              </a:tr>
              <a:tr h="1125855">
                <a:tc>
                  <a:txBody>
                    <a:bodyPr/>
                    <a:p>
                      <a:pPr indent="0" fontAlgn="auto">
                        <a:lnSpc>
                          <a:spcPts val="1300"/>
                        </a:lnSpc>
                        <a:buNone/>
                      </a:pPr>
                      <a:r>
                        <a:rPr lang="en-US" altLang="zh-CN" sz="900">
                          <a:latin typeface="微软雅黑" panose="020B0503020204020204" charset="-122"/>
                          <a:ea typeface="微软雅黑" panose="020B0503020204020204" charset="-122"/>
                          <a:cs typeface="Arial" panose="020B0604020202020204" pitchFamily="34" charset="0"/>
                          <a:sym typeface="+mn-ea"/>
                        </a:rPr>
                        <a:t>FEILIANDA 3-in-1 Water-Based Floor Paint </a:t>
                      </a:r>
                      <a:r>
                        <a:rPr lang="en-US" altLang="zh-CN" sz="900" b="0">
                          <a:latin typeface="微软雅黑" panose="020B0503020204020204" charset="-122"/>
                          <a:ea typeface="微软雅黑" panose="020B0503020204020204" charset="-122"/>
                        </a:rPr>
                        <a:t>is a high-performance, water-based floor coating system designed to provide a durable, smooth, and aesthetically pleasing surface for various indoor and semi-outdoor flooring applications. It combines the functions of primer, base coat, and topcoat in a single product, streamlining the application process while ensuring long-term performance. The formulation is based on advanced waterborne polymer technology, delivering strong adhesion, impact resistance, and easy cleanability.</a:t>
                      </a: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txBody>
                  <a:tcPr/>
                </a:tc>
                <a:tc>
                  <a:txBody>
                    <a:bodyPr/>
                    <a:p>
                      <a:pPr>
                        <a:buNone/>
                      </a:pPr>
                      <a:endParaRPr lang="zh-CN" altLang="en-US">
                        <a:latin typeface="微软雅黑" panose="020B0503020204020204" charset="-122"/>
                        <a:ea typeface="微软雅黑" panose="020B0503020204020204" charset="-122"/>
                      </a:endParaRPr>
                    </a:p>
                  </a:txBody>
                  <a:tcPr/>
                </a:tc>
              </a:tr>
            </a:tbl>
          </a:graphicData>
        </a:graphic>
      </p:graphicFrame>
      <p:graphicFrame>
        <p:nvGraphicFramePr>
          <p:cNvPr id="31" name="表格 30"/>
          <p:cNvGraphicFramePr/>
          <p:nvPr>
            <p:custDataLst>
              <p:tags r:id="rId4"/>
            </p:custDataLst>
          </p:nvPr>
        </p:nvGraphicFramePr>
        <p:xfrm>
          <a:off x="373380" y="4364990"/>
          <a:ext cx="6851650" cy="1491615"/>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Features and Benefits</a:t>
                      </a:r>
                      <a:endParaRPr lang="en-US" altLang="zh-CN" sz="1000">
                        <a:solidFill>
                          <a:schemeClr val="bg1"/>
                        </a:solidFill>
                        <a:latin typeface="微软雅黑" panose="020B0503020204020204" charset="-122"/>
                        <a:ea typeface="微软雅黑" panose="020B0503020204020204" charset="-122"/>
                      </a:endParaRPr>
                    </a:p>
                  </a:txBody>
                  <a:tcPr>
                    <a:solidFill>
                      <a:schemeClr val="accent2"/>
                    </a:solidFill>
                  </a:tcPr>
                </a:tc>
              </a:tr>
              <a:tr h="1125855">
                <a:tc>
                  <a:txBody>
                    <a:bodyPr/>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Integrated three-in-one function: acts as primer, base coat, and topcoat, reducing material usage and labor time.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Excellent adhesion​ to concrete, cement screed, and other mineral substrates.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High wear resistance​ and scratch resistance for long service life.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Smooth, seamless finish​ that resists dust accumulation and is easy to maintain.</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Good chemical resistance​ against common industrial and commercial chemicals.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Water-based formula​ for low odor and easy cleanup with water.</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Non-flammable during application, improving safety in enclosed spaces.</a:t>
                      </a:r>
                      <a:endParaRPr lang="en-US" altLang="zh-CN" sz="900" b="0">
                        <a:latin typeface="微软雅黑" panose="020B0503020204020204" charset="-122"/>
                        <a:ea typeface="微软雅黑" panose="020B0503020204020204" charset="-122"/>
                      </a:endParaRPr>
                    </a:p>
                  </a:txBody>
                  <a:tcPr/>
                </a:tc>
              </a:tr>
            </a:tbl>
          </a:graphicData>
        </a:graphic>
      </p:graphicFrame>
      <p:graphicFrame>
        <p:nvGraphicFramePr>
          <p:cNvPr id="32" name="表格 31"/>
          <p:cNvGraphicFramePr/>
          <p:nvPr>
            <p:custDataLst>
              <p:tags r:id="rId5"/>
            </p:custDataLst>
          </p:nvPr>
        </p:nvGraphicFramePr>
        <p:xfrm>
          <a:off x="373380" y="7150100"/>
          <a:ext cx="6851650" cy="1491615"/>
        </p:xfrm>
        <a:graphic>
          <a:graphicData uri="http://schemas.openxmlformats.org/drawingml/2006/table">
            <a:tbl>
              <a:tblPr firstCol="1" bandCol="1">
                <a:tableStyleId>{FDDC0D4A-9344-4CA9-9205-F00B2F834179}</a:tableStyleId>
              </a:tblPr>
              <a:tblGrid>
                <a:gridCol w="6851650"/>
              </a:tblGrid>
              <a:tr h="232410">
                <a:tc>
                  <a:txBody>
                    <a:bodyPr/>
                    <a:p>
                      <a:pPr>
                        <a:buNone/>
                      </a:pPr>
                      <a:r>
                        <a:rPr lang="en-US" altLang="zh-CN" sz="1000">
                          <a:solidFill>
                            <a:schemeClr val="bg1"/>
                          </a:solidFill>
                          <a:latin typeface="微软雅黑" panose="020B0503020204020204" charset="-122"/>
                          <a:ea typeface="微软雅黑" panose="020B0503020204020204" charset="-122"/>
                        </a:rPr>
                        <a:t>Uses</a:t>
                      </a:r>
                      <a:endParaRPr lang="en-US" altLang="zh-CN" sz="1000">
                        <a:solidFill>
                          <a:schemeClr val="bg1"/>
                        </a:solidFill>
                        <a:latin typeface="微软雅黑" panose="020B0503020204020204" charset="-122"/>
                        <a:ea typeface="微软雅黑" panose="020B0503020204020204" charset="-122"/>
                      </a:endParaRPr>
                    </a:p>
                  </a:txBody>
                  <a:tcPr>
                    <a:solidFill>
                      <a:schemeClr val="accent2"/>
                    </a:solidFill>
                  </a:tcPr>
                </a:tc>
              </a:tr>
              <a:tr h="1125855">
                <a:tc>
                  <a:txBody>
                    <a:bodyPr/>
                    <a:p>
                      <a:pPr indent="0" fontAlgn="auto">
                        <a:lnSpc>
                          <a:spcPts val="1300"/>
                        </a:lnSpc>
                        <a:buNone/>
                      </a:pPr>
                      <a:r>
                        <a:rPr lang="en-US" altLang="zh-CN" sz="900" b="0">
                          <a:latin typeface="微软雅黑" panose="020B0503020204020204" charset="-122"/>
                          <a:ea typeface="微软雅黑" panose="020B0503020204020204" charset="-122"/>
                        </a:rPr>
                        <a:t>Suitable for:​</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Warehouses and logistics centers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Commercial showrooms and retail stores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Light-industrial workshops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Garages and car parks (indoor areas)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Offices and public buildings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School gymnasiums and sports halls</a:t>
                      </a: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Example Scenarios:​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A distribution center needing a hard-wearing, easy-to-clean floor for daily pallet movement.</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A boutique shop requiring an attractive, stain-resistant surface for foot traffic.</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An office interior where durability and minimal maintenance are priorities.</a:t>
                      </a:r>
                      <a:endParaRPr lang="en-US" altLang="zh-CN" sz="900" b="0">
                        <a:latin typeface="微软雅黑" panose="020B0503020204020204" charset="-122"/>
                        <a:ea typeface="微软雅黑" panose="020B0503020204020204" charset="-122"/>
                      </a:endParaRPr>
                    </a:p>
                  </a:txBody>
                  <a:tcPr/>
                </a:tc>
              </a:tr>
            </a:tbl>
          </a:graphicData>
        </a:graphic>
      </p:graphicFrame>
      <p:grpSp>
        <p:nvGrpSpPr>
          <p:cNvPr id="37" name="组合 36"/>
          <p:cNvGrpSpPr/>
          <p:nvPr/>
        </p:nvGrpSpPr>
        <p:grpSpPr>
          <a:xfrm>
            <a:off x="367030" y="10262235"/>
            <a:ext cx="6851650" cy="227965"/>
            <a:chOff x="578" y="16161"/>
            <a:chExt cx="10790" cy="359"/>
          </a:xfrm>
        </p:grpSpPr>
        <p:sp>
          <p:nvSpPr>
            <p:cNvPr id="33" name="文本框 32"/>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WB 301 approved on </a:t>
              </a:r>
              <a:r>
                <a:rPr lang="en-US" altLang="zh-CN" sz="800">
                  <a:latin typeface="微软雅黑" panose="020B0503020204020204" charset="-122"/>
                  <a:ea typeface="微软雅黑" panose="020B0503020204020204" charset="-122"/>
                  <a:sym typeface="+mn-ea"/>
                </a:rPr>
                <a:t>Monday, 23 March 2026, 13:55:22 P.M. UTC+8</a:t>
              </a:r>
              <a:endParaRPr lang="en-US" altLang="zh-CN" sz="800">
                <a:latin typeface="微软雅黑" panose="020B0503020204020204" charset="-122"/>
                <a:ea typeface="微软雅黑" panose="020B0503020204020204" charset="-122"/>
              </a:endParaRPr>
            </a:p>
          </p:txBody>
        </p:sp>
        <p:sp>
          <p:nvSpPr>
            <p:cNvPr id="35" name="文本框 34"/>
            <p:cNvSpPr txBox="1"/>
            <p:nvPr/>
          </p:nvSpPr>
          <p:spPr>
            <a:xfrm>
              <a:off x="9618" y="16161"/>
              <a:ext cx="1750" cy="359"/>
            </a:xfrm>
            <a:prstGeom prst="rect">
              <a:avLst/>
            </a:prstGeom>
            <a:noFill/>
          </p:spPr>
          <p:txBody>
            <a:bodyPr wrap="square" rtlCol="0">
              <a:noAutofit/>
            </a:bodyPr>
            <a:p>
              <a:pPr algn="r"/>
              <a:r>
                <a:rPr lang="en-US" altLang="zh-CN" sz="800" b="1">
                  <a:latin typeface="微软雅黑" panose="020B0503020204020204" charset="-122"/>
                  <a:ea typeface="微软雅黑" panose="020B0503020204020204" charset="-122"/>
                </a:rPr>
                <a:t>Page 1 of  4</a:t>
              </a:r>
              <a:endParaRPr lang="en-US" altLang="zh-CN" sz="800" b="1">
                <a:latin typeface="微软雅黑" panose="020B0503020204020204" charset="-122"/>
                <a:ea typeface="微软雅黑" panose="020B0503020204020204" charset="-122"/>
              </a:endParaRPr>
            </a:p>
          </p:txBody>
        </p:sp>
      </p:grpSp>
      <p:grpSp>
        <p:nvGrpSpPr>
          <p:cNvPr id="4" name="组合 3"/>
          <p:cNvGrpSpPr/>
          <p:nvPr/>
        </p:nvGrpSpPr>
        <p:grpSpPr>
          <a:xfrm>
            <a:off x="5320030" y="2309495"/>
            <a:ext cx="1816100" cy="1560830"/>
            <a:chOff x="8438" y="3637"/>
            <a:chExt cx="2860" cy="2458"/>
          </a:xfrm>
        </p:grpSpPr>
        <p:pic>
          <p:nvPicPr>
            <p:cNvPr id="2" name="图片 1" descr="三合一大桶"/>
            <p:cNvPicPr>
              <a:picLocks noChangeAspect="1"/>
            </p:cNvPicPr>
            <p:nvPr/>
          </p:nvPicPr>
          <p:blipFill>
            <a:blip r:embed="rId6"/>
            <a:stretch>
              <a:fillRect/>
            </a:stretch>
          </p:blipFill>
          <p:spPr>
            <a:xfrm>
              <a:off x="8438" y="3637"/>
              <a:ext cx="2458" cy="2458"/>
            </a:xfrm>
            <a:prstGeom prst="rect">
              <a:avLst/>
            </a:prstGeom>
          </p:spPr>
        </p:pic>
        <p:pic>
          <p:nvPicPr>
            <p:cNvPr id="3" name="图片 2" descr="三合一小罐"/>
            <p:cNvPicPr>
              <a:picLocks noChangeAspect="1"/>
            </p:cNvPicPr>
            <p:nvPr/>
          </p:nvPicPr>
          <p:blipFill>
            <a:blip r:embed="rId7"/>
            <a:stretch>
              <a:fillRect/>
            </a:stretch>
          </p:blipFill>
          <p:spPr>
            <a:xfrm>
              <a:off x="9928" y="4725"/>
              <a:ext cx="1370" cy="1370"/>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custDataLst>
              <p:tags r:id="rId1"/>
            </p:custDataLst>
          </p:nvPr>
        </p:nvGraphicFramePr>
        <p:xfrm>
          <a:off x="373380" y="1416050"/>
          <a:ext cx="6851650" cy="303276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Typical Properties</a:t>
                      </a:r>
                      <a:endParaRPr lang="en-US" altLang="zh-CN" sz="1000">
                        <a:solidFill>
                          <a:schemeClr val="bg1"/>
                        </a:solidFill>
                        <a:latin typeface="微软雅黑" panose="020B0503020204020204" charset="-122"/>
                        <a:ea typeface="微软雅黑" panose="020B0503020204020204" charset="-122"/>
                      </a:endParaRPr>
                    </a:p>
                  </a:txBody>
                  <a:tcPr>
                    <a:solidFill>
                      <a:schemeClr val="accent2"/>
                    </a:solidFill>
                  </a:tcPr>
                </a:tc>
              </a:tr>
              <a:tr h="256540">
                <a:tc>
                  <a:txBody>
                    <a:bodyPr/>
                    <a:p>
                      <a:pPr indent="0" fontAlgn="auto">
                        <a:lnSpc>
                          <a:spcPts val="1300"/>
                        </a:lnSpc>
                        <a:buNone/>
                      </a:pPr>
                      <a:r>
                        <a:rPr lang="en-US" altLang="zh-CN" sz="900" b="0">
                          <a:latin typeface="微软雅黑" panose="020B0503020204020204" charset="-122"/>
                          <a:ea typeface="微软雅黑" panose="020B0503020204020204" charset="-122"/>
                        </a:rPr>
                        <a:t>Sizes:</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This product is packaged in drums, with sales packaging specifications available in four sizes: 0.5KG / 5KG / 10KG / 20KG.</a:t>
                      </a:r>
                      <a:endParaRPr lang="en-US" altLang="zh-CN" sz="900" b="0">
                        <a:latin typeface="微软雅黑" panose="020B0503020204020204" charset="-122"/>
                        <a:ea typeface="微软雅黑" panose="020B0503020204020204" charset="-122"/>
                      </a:endParaRPr>
                    </a:p>
                  </a:txBody>
                  <a:tcPr/>
                </a:tc>
              </a:tr>
              <a:tr h="256540">
                <a:tc>
                  <a:txBody>
                    <a:bodyPr/>
                    <a:p>
                      <a:pPr>
                        <a:buNone/>
                      </a:pPr>
                      <a:r>
                        <a:rPr lang="en-US" altLang="zh-CN" sz="900" b="0">
                          <a:latin typeface="微软雅黑" panose="020B0503020204020204" charset="-122"/>
                          <a:ea typeface="微软雅黑" panose="020B0503020204020204" charset="-122"/>
                        </a:rPr>
                        <a:t>Available Colors:</a:t>
                      </a: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r>
                        <a:rPr lang="en-US" altLang="zh-CN" sz="900" b="0">
                          <a:latin typeface="微软雅黑" panose="020B0503020204020204" charset="-122"/>
                          <a:ea typeface="微软雅黑" panose="020B0503020204020204" charset="-122"/>
                        </a:rPr>
                        <a:t>Light Gray      Medium Gray</a:t>
                      </a:r>
                      <a:r>
                        <a:rPr lang="en-US" altLang="zh-CN" sz="900" b="0">
                          <a:latin typeface="微软雅黑" panose="020B0503020204020204" charset="-122"/>
                          <a:ea typeface="微软雅黑" panose="020B0503020204020204" charset="-122"/>
                          <a:sym typeface="+mn-ea"/>
                        </a:rPr>
                        <a:t>       </a:t>
                      </a:r>
                      <a:r>
                        <a:rPr lang="en-US" altLang="zh-CN" sz="900" b="0">
                          <a:latin typeface="微软雅黑" panose="020B0503020204020204" charset="-122"/>
                          <a:ea typeface="微软雅黑" panose="020B0503020204020204" charset="-122"/>
                        </a:rPr>
                        <a:t>B</a:t>
                      </a:r>
                      <a:r>
                        <a:rPr lang="en-US" altLang="zh-CN" sz="900" b="0">
                          <a:latin typeface="微软雅黑" panose="020B0503020204020204" charset="-122"/>
                          <a:ea typeface="微软雅黑" panose="020B0503020204020204" charset="-122"/>
                        </a:rPr>
                        <a:t>eige          Lemon Yellow    Medium Yellow   Bright Red       Iron Brown     Coffee Brown</a:t>
                      </a: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r>
                        <a:rPr lang="en-US" altLang="zh-CN" sz="900" b="0">
                          <a:latin typeface="微软雅黑" panose="020B0503020204020204" charset="-122"/>
                          <a:ea typeface="微软雅黑" panose="020B0503020204020204" charset="-122"/>
                        </a:rPr>
                        <a:t>Light Blue          Dark Blue          White            Apple Green     Emerald Green      Black</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sym typeface="+mn-ea"/>
                        </a:rPr>
                        <a:t>Clean Up:</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Skin contact: Immediately rinse with plenty of clean water and mild soap. Avoid using solvents. If irritation persists, seek medical attention.</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Eye contact: Rinse immediately with copious amounts of clean water for at least 15 minutes. Remove contact lenses if easily possible. Seek medical advice promptly.</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Application Methods: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Roller: Use medium-nap synthetic roller for even film formation.</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Brush: Suitable for edges, corners, and small areas.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Spray: Airless spray system recommended for large areas; ensure proper ventilation and PPE.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Trowel/Notched Trowel: For textured finishes or when embedding anti-slip aggregates</a:t>
                      </a:r>
                      <a:endParaRPr lang="en-US" altLang="zh-CN" sz="900" b="0">
                        <a:latin typeface="微软雅黑" panose="020B0503020204020204" charset="-122"/>
                        <a:ea typeface="微软雅黑" panose="020B0503020204020204" charset="-122"/>
                      </a:endParaRPr>
                    </a:p>
                  </a:txBody>
                  <a:tcPr/>
                </a:tc>
              </a:tr>
              <a:tr h="197485">
                <a:tc>
                  <a:txBody>
                    <a:bodyPr/>
                    <a:p>
                      <a:pPr fontAlgn="auto">
                        <a:lnSpc>
                          <a:spcPts val="1300"/>
                        </a:lnSpc>
                        <a:buNone/>
                      </a:pPr>
                      <a:r>
                        <a:rPr lang="en-US" altLang="zh-CN" sz="900" b="0">
                          <a:latin typeface="微软雅黑" panose="020B0503020204020204" charset="-122"/>
                          <a:ea typeface="微软雅黑" panose="020B0503020204020204" charset="-122"/>
                        </a:rPr>
                        <a:t>Drying Time: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Touch Dry: Approx. 1–2 hours.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Recoat Time: Minimum 4 hours, maximum 24 hours.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Full Cure: 7 days (for full chemical and mechanical resistance).</a:t>
                      </a:r>
                      <a:endParaRPr lang="en-US" altLang="zh-CN" sz="900" b="0">
                        <a:latin typeface="微软雅黑" panose="020B0503020204020204" charset="-122"/>
                        <a:ea typeface="微软雅黑" panose="020B0503020204020204" charset="-122"/>
                      </a:endParaRPr>
                    </a:p>
                    <a:p>
                      <a:pPr fontAlgn="auto">
                        <a:lnSpc>
                          <a:spcPts val="1300"/>
                        </a:lnSpc>
                        <a:buNone/>
                      </a:pPr>
                      <a:r>
                        <a:rPr lang="en-US" altLang="zh-CN" sz="900" b="0">
                          <a:latin typeface="微软雅黑" panose="020B0503020204020204" charset="-122"/>
                          <a:ea typeface="微软雅黑" panose="020B0503020204020204" charset="-122"/>
                        </a:rPr>
                        <a:t>Note: Lower temperature and higher humidity will extend drying times.</a:t>
                      </a:r>
                      <a:endParaRPr lang="en-US" altLang="zh-CN" sz="900" b="0">
                        <a:latin typeface="微软雅黑" panose="020B0503020204020204" charset="-122"/>
                        <a:ea typeface="微软雅黑" panose="020B0503020204020204" charset="-122"/>
                      </a:endParaRPr>
                    </a:p>
                  </a:txBody>
                  <a:tcPr/>
                </a:tc>
              </a:tr>
              <a:tr h="197485">
                <a:tc>
                  <a:txBody>
                    <a:bodyPr/>
                    <a:p>
                      <a:pPr fontAlgn="auto">
                        <a:lnSpc>
                          <a:spcPts val="1300"/>
                        </a:lnSpc>
                        <a:buNone/>
                      </a:pPr>
                      <a:r>
                        <a:rPr lang="en-US" altLang="zh-CN" sz="900" b="0">
                          <a:latin typeface="微软雅黑" panose="020B0503020204020204" charset="-122"/>
                          <a:ea typeface="微软雅黑" panose="020B0503020204020204" charset="-122"/>
                        </a:rPr>
                        <a:t>Coverage Area:</a:t>
                      </a:r>
                      <a:endParaRPr lang="en-US" altLang="zh-CN" sz="900" b="0">
                        <a:latin typeface="微软雅黑" panose="020B0503020204020204" charset="-122"/>
                        <a:ea typeface="微软雅黑" panose="020B0503020204020204" charset="-122"/>
                      </a:endParaRPr>
                    </a:p>
                    <a:p>
                      <a:pPr fontAlgn="auto">
                        <a:lnSpc>
                          <a:spcPts val="1300"/>
                        </a:lnSpc>
                        <a:buNone/>
                      </a:pPr>
                      <a:r>
                        <a:rPr lang="en-US" altLang="zh-CN" sz="900" b="0">
                          <a:latin typeface="微软雅黑" panose="020B0503020204020204" charset="-122"/>
                          <a:ea typeface="微软雅黑" panose="020B0503020204020204" charset="-122"/>
                        </a:rPr>
                        <a:t>1 kg of the product is expected to cover an area of approximately 3 square meters.</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Construction Steps:</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Surface Preparation: Clean thoroughly; remove dust, oil, grease, and loose material. Repair cracks and holes.</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Priming (if required): On very porous surfaces, apply a thin coat of compatible primer and let dry.</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Mixing: Stir the paint well before use. Do not shake to avoid air bubbles.</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First Coat: Apply evenly using roller, brush, or spray. Ensure complete coverage.</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Drying: Allow to reach touch-dry state (1–2 hours).</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Second Coat: Apply second coat in perpendicular direction to first for uniform finish.</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Final Inspection: Check for pinholes, runs, or missed spots; apply third coat if necessary.</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Curing: Avoid heavy traffic and chemical exposure for at least 7 days.</a:t>
                      </a:r>
                      <a:endParaRPr lang="en-US" altLang="zh-CN" sz="900" b="0">
                        <a:latin typeface="微软雅黑" panose="020B0503020204020204" charset="-122"/>
                        <a:ea typeface="微软雅黑" panose="020B0503020204020204" charset="-122"/>
                      </a:endParaRPr>
                    </a:p>
                  </a:txBody>
                  <a:tcPr/>
                </a:tc>
              </a:tr>
            </a:tbl>
          </a:graphicData>
        </a:graphic>
      </p:graphicFrame>
      <p:graphicFrame>
        <p:nvGraphicFramePr>
          <p:cNvPr id="31" name="表格 30"/>
          <p:cNvGraphicFramePr/>
          <p:nvPr>
            <p:custDataLst>
              <p:tags r:id="rId2"/>
            </p:custDataLst>
          </p:nvPr>
        </p:nvGraphicFramePr>
        <p:xfrm>
          <a:off x="367030" y="8521700"/>
          <a:ext cx="6851650" cy="1224915"/>
        </p:xfrm>
        <a:graphic>
          <a:graphicData uri="http://schemas.openxmlformats.org/drawingml/2006/table">
            <a:tbl>
              <a:tblPr firstCol="1" bandCol="1">
                <a:tableStyleId>{FDDC0D4A-9344-4CA9-9205-F00B2F834179}</a:tableStyleId>
              </a:tblPr>
              <a:tblGrid>
                <a:gridCol w="6851650"/>
              </a:tblGrid>
              <a:tr h="243840">
                <a:tc>
                  <a:txBody>
                    <a:bodyPr/>
                    <a:p>
                      <a:pPr>
                        <a:buNone/>
                      </a:pPr>
                      <a:r>
                        <a:rPr lang="en-US" altLang="zh-CN" sz="1000">
                          <a:solidFill>
                            <a:schemeClr val="bg1"/>
                          </a:solidFill>
                          <a:latin typeface="微软雅黑" panose="020B0503020204020204" charset="-122"/>
                          <a:ea typeface="微软雅黑" panose="020B0503020204020204" charset="-122"/>
                        </a:rPr>
                        <a:t>Maintenance Precautions</a:t>
                      </a:r>
                      <a:endParaRPr lang="en-US" altLang="zh-CN" sz="1000">
                        <a:solidFill>
                          <a:schemeClr val="bg1"/>
                        </a:solidFill>
                        <a:latin typeface="微软雅黑" panose="020B0503020204020204" charset="-122"/>
                        <a:ea typeface="微软雅黑" panose="020B0503020204020204" charset="-122"/>
                      </a:endParaRPr>
                    </a:p>
                  </a:txBody>
                  <a:tcPr>
                    <a:solidFill>
                      <a:schemeClr val="accent2"/>
                    </a:solidFill>
                  </a:tcPr>
                </a:tc>
              </a:tr>
              <a:tr h="981075">
                <a:tc>
                  <a:txBody>
                    <a:bodyPr/>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Initial 7 Days: Protect from water, chemicals, and heavy loads.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Regular Cleaning: Sweep daily; mop weekly with neutral pH detergent.</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Stain Removal: Blot spills immediately; use appropriate cleaners for specific stains.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Re-coating: Reapply a maintenance coat every 3–5 years depending on traffic and wear.</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Avoid: Harsh abrasives, strong solvents, and steel wool that can damage the surface.</a:t>
                      </a:r>
                      <a:endParaRPr lang="en-US" altLang="zh-CN" sz="900" b="0">
                        <a:latin typeface="微软雅黑" panose="020B0503020204020204" charset="-122"/>
                        <a:ea typeface="微软雅黑" panose="020B0503020204020204" charset="-122"/>
                      </a:endParaRPr>
                    </a:p>
                  </a:txBody>
                  <a:tcPr/>
                </a:tc>
              </a:tr>
            </a:tbl>
          </a:graphicData>
        </a:graphic>
      </p:graphicFrame>
      <p:sp>
        <p:nvSpPr>
          <p:cNvPr id="45" name="椭圆 44"/>
          <p:cNvSpPr/>
          <p:nvPr/>
        </p:nvSpPr>
        <p:spPr>
          <a:xfrm rot="16200000">
            <a:off x="558800" y="2309495"/>
            <a:ext cx="281305" cy="281305"/>
          </a:xfrm>
          <a:prstGeom prst="ellipse">
            <a:avLst/>
          </a:prstGeom>
          <a:solidFill>
            <a:srgbClr val="A9B3A5"/>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8" name="椭圆 7"/>
          <p:cNvSpPr/>
          <p:nvPr/>
        </p:nvSpPr>
        <p:spPr>
          <a:xfrm rot="16200000">
            <a:off x="1405890" y="2309495"/>
            <a:ext cx="281305" cy="281305"/>
          </a:xfrm>
          <a:prstGeom prst="ellipse">
            <a:avLst/>
          </a:prstGeom>
          <a:solidFill>
            <a:srgbClr val="666865"/>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0" name="椭圆 9"/>
          <p:cNvSpPr/>
          <p:nvPr/>
        </p:nvSpPr>
        <p:spPr>
          <a:xfrm rot="16200000">
            <a:off x="2252980" y="2309495"/>
            <a:ext cx="281305" cy="281305"/>
          </a:xfrm>
          <a:prstGeom prst="ellipse">
            <a:avLst/>
          </a:prstGeom>
          <a:solidFill>
            <a:srgbClr val="ECE89F"/>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2" name="椭圆 11"/>
          <p:cNvSpPr/>
          <p:nvPr/>
        </p:nvSpPr>
        <p:spPr>
          <a:xfrm rot="16200000">
            <a:off x="3100070" y="2309495"/>
            <a:ext cx="281305" cy="281305"/>
          </a:xfrm>
          <a:prstGeom prst="ellipse">
            <a:avLst/>
          </a:prstGeom>
          <a:solidFill>
            <a:srgbClr val="F1F04A"/>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3" name="椭圆 12"/>
          <p:cNvSpPr/>
          <p:nvPr/>
        </p:nvSpPr>
        <p:spPr>
          <a:xfrm rot="16200000">
            <a:off x="3947160" y="2309495"/>
            <a:ext cx="281305" cy="281305"/>
          </a:xfrm>
          <a:prstGeom prst="ellipse">
            <a:avLst/>
          </a:prstGeom>
          <a:solidFill>
            <a:srgbClr val="EEBA06"/>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4" name="椭圆 13"/>
          <p:cNvSpPr/>
          <p:nvPr/>
        </p:nvSpPr>
        <p:spPr>
          <a:xfrm rot="16200000">
            <a:off x="5641340" y="2309495"/>
            <a:ext cx="281305" cy="281305"/>
          </a:xfrm>
          <a:prstGeom prst="ellipse">
            <a:avLst/>
          </a:prstGeom>
          <a:solidFill>
            <a:srgbClr val="4E341D"/>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6" name="椭圆 15"/>
          <p:cNvSpPr/>
          <p:nvPr/>
        </p:nvSpPr>
        <p:spPr>
          <a:xfrm rot="16200000">
            <a:off x="6488430" y="2309495"/>
            <a:ext cx="281305" cy="281305"/>
          </a:xfrm>
          <a:prstGeom prst="ellipse">
            <a:avLst/>
          </a:prstGeom>
          <a:solidFill>
            <a:srgbClr val="73442D"/>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8" name="椭圆 17"/>
          <p:cNvSpPr/>
          <p:nvPr/>
        </p:nvSpPr>
        <p:spPr>
          <a:xfrm rot="16200000">
            <a:off x="4794250" y="2309495"/>
            <a:ext cx="281305" cy="281305"/>
          </a:xfrm>
          <a:prstGeom prst="ellipse">
            <a:avLst/>
          </a:prstGeom>
          <a:solidFill>
            <a:srgbClr val="ED3710"/>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0" name="椭圆 19"/>
          <p:cNvSpPr/>
          <p:nvPr/>
        </p:nvSpPr>
        <p:spPr>
          <a:xfrm rot="16200000">
            <a:off x="558800" y="2860040"/>
            <a:ext cx="281305" cy="281305"/>
          </a:xfrm>
          <a:prstGeom prst="ellipse">
            <a:avLst/>
          </a:prstGeom>
          <a:solidFill>
            <a:srgbClr val="3CBDFF"/>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2" name="椭圆 21"/>
          <p:cNvSpPr/>
          <p:nvPr/>
        </p:nvSpPr>
        <p:spPr>
          <a:xfrm rot="16200000">
            <a:off x="1405890" y="2860040"/>
            <a:ext cx="281305" cy="281305"/>
          </a:xfrm>
          <a:prstGeom prst="ellipse">
            <a:avLst/>
          </a:prstGeom>
          <a:solidFill>
            <a:srgbClr val="0043B2"/>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4" name="椭圆 23"/>
          <p:cNvSpPr/>
          <p:nvPr/>
        </p:nvSpPr>
        <p:spPr>
          <a:xfrm rot="16200000">
            <a:off x="2252980" y="2860040"/>
            <a:ext cx="281305" cy="281305"/>
          </a:xfrm>
          <a:prstGeom prst="ellipse">
            <a:avLst/>
          </a:prstGeom>
          <a:solidFill>
            <a:srgbClr val="F1F2ED"/>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6" name="椭圆 25"/>
          <p:cNvSpPr/>
          <p:nvPr/>
        </p:nvSpPr>
        <p:spPr>
          <a:xfrm rot="16200000">
            <a:off x="3100070" y="2860040"/>
            <a:ext cx="281305" cy="281305"/>
          </a:xfrm>
          <a:prstGeom prst="ellipse">
            <a:avLst/>
          </a:prstGeom>
          <a:solidFill>
            <a:srgbClr val="54A151"/>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8" name="椭圆 27"/>
          <p:cNvSpPr/>
          <p:nvPr/>
        </p:nvSpPr>
        <p:spPr>
          <a:xfrm rot="16200000">
            <a:off x="3947160" y="2860040"/>
            <a:ext cx="281305" cy="281305"/>
          </a:xfrm>
          <a:prstGeom prst="ellipse">
            <a:avLst/>
          </a:prstGeom>
          <a:solidFill>
            <a:srgbClr val="008F57"/>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32" name="椭圆 31"/>
          <p:cNvSpPr/>
          <p:nvPr/>
        </p:nvSpPr>
        <p:spPr>
          <a:xfrm rot="16200000">
            <a:off x="4794250" y="2860040"/>
            <a:ext cx="281305" cy="281305"/>
          </a:xfrm>
          <a:prstGeom prst="ellipse">
            <a:avLst/>
          </a:prstGeom>
          <a:solidFill>
            <a:srgbClr val="0E0E0C"/>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pSp>
        <p:nvGrpSpPr>
          <p:cNvPr id="7" name="组合 6"/>
          <p:cNvGrpSpPr/>
          <p:nvPr/>
        </p:nvGrpSpPr>
        <p:grpSpPr>
          <a:xfrm>
            <a:off x="272415" y="205740"/>
            <a:ext cx="6951980" cy="858520"/>
            <a:chOff x="429" y="324"/>
            <a:chExt cx="10948" cy="1352"/>
          </a:xfrm>
        </p:grpSpPr>
        <p:grpSp>
          <p:nvGrpSpPr>
            <p:cNvPr id="3" name="组合 2"/>
            <p:cNvGrpSpPr/>
            <p:nvPr/>
          </p:nvGrpSpPr>
          <p:grpSpPr>
            <a:xfrm rot="0">
              <a:off x="429" y="398"/>
              <a:ext cx="2581" cy="1018"/>
              <a:chOff x="429" y="398"/>
              <a:chExt cx="2581" cy="1018"/>
            </a:xfrm>
          </p:grpSpPr>
          <p:pic>
            <p:nvPicPr>
              <p:cNvPr id="4" name="图片 3" descr="普惠体纯黑logo"/>
              <p:cNvPicPr>
                <a:picLocks noChangeAspect="1"/>
              </p:cNvPicPr>
              <p:nvPr/>
            </p:nvPicPr>
            <p:blipFill>
              <a:blip r:embed="rId3"/>
              <a:stretch>
                <a:fillRect/>
              </a:stretch>
            </p:blipFill>
            <p:spPr>
              <a:xfrm>
                <a:off x="588" y="398"/>
                <a:ext cx="2423" cy="438"/>
              </a:xfrm>
              <a:prstGeom prst="rect">
                <a:avLst/>
              </a:prstGeom>
            </p:spPr>
          </p:pic>
          <p:sp>
            <p:nvSpPr>
              <p:cNvPr id="29" name="文本框 2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30" name="文本框 29"/>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sp>
          <p:nvSpPr>
            <p:cNvPr id="34" name="矩形 33"/>
            <p:cNvSpPr/>
            <p:nvPr/>
          </p:nvSpPr>
          <p:spPr>
            <a:xfrm>
              <a:off x="9097" y="339"/>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5" name="图片 34" descr="阿里巴巴普惠体飞联达-2"/>
            <p:cNvPicPr>
              <a:picLocks noChangeAspect="1"/>
            </p:cNvPicPr>
            <p:nvPr/>
          </p:nvPicPr>
          <p:blipFill>
            <a:blip r:embed="rId4">
              <a:alphaModFix amt="73000"/>
            </a:blip>
            <a:srcRect t="35694" b="42565"/>
            <a:stretch>
              <a:fillRect/>
            </a:stretch>
          </p:blipFill>
          <p:spPr>
            <a:xfrm>
              <a:off x="9147" y="410"/>
              <a:ext cx="2181" cy="474"/>
            </a:xfrm>
            <a:prstGeom prst="rect">
              <a:avLst/>
            </a:prstGeom>
          </p:spPr>
        </p:pic>
        <p:cxnSp>
          <p:nvCxnSpPr>
            <p:cNvPr id="37" name="直接连接符 36"/>
            <p:cNvCxnSpPr/>
            <p:nvPr/>
          </p:nvCxnSpPr>
          <p:spPr>
            <a:xfrm>
              <a:off x="9117" y="1008"/>
              <a:ext cx="2239" cy="0"/>
            </a:xfrm>
            <a:prstGeom prst="line">
              <a:avLst/>
            </a:prstGeom>
            <a:ln w="31750" cap="rnd">
              <a:solidFill>
                <a:schemeClr val="accent2"/>
              </a:solidFill>
              <a:round/>
            </a:ln>
          </p:spPr>
          <p:style>
            <a:lnRef idx="0">
              <a:srgbClr val="FFFFFF"/>
            </a:lnRef>
            <a:fillRef idx="0">
              <a:srgbClr val="FFFFFF"/>
            </a:fillRef>
            <a:effectRef idx="0">
              <a:srgbClr val="FFFFFF"/>
            </a:effectRef>
            <a:fontRef idx="minor">
              <a:schemeClr val="tx1"/>
            </a:fontRef>
          </p:style>
        </p:cxnSp>
        <p:sp>
          <p:nvSpPr>
            <p:cNvPr id="38" name="文本框 37"/>
            <p:cNvSpPr txBox="1"/>
            <p:nvPr/>
          </p:nvSpPr>
          <p:spPr>
            <a:xfrm>
              <a:off x="9176" y="1036"/>
              <a:ext cx="2123" cy="594"/>
            </a:xfrm>
            <a:prstGeom prst="rect">
              <a:avLst/>
            </a:prstGeom>
            <a:noFill/>
          </p:spPr>
          <p:txBody>
            <a:bodyPr wrap="square" rtlCol="0">
              <a:noAutofit/>
            </a:bodyPr>
            <a:p>
              <a:pPr algn="ctr"/>
              <a:r>
                <a:rPr lang="en-US" altLang="zh-CN" sz="1200" b="1">
                  <a:solidFill>
                    <a:srgbClr val="ED7D31"/>
                  </a:solidFill>
                  <a:latin typeface="Gabriola" panose="04040605051002020D02" charset="0"/>
                  <a:cs typeface="Gabriola" panose="04040605051002020D02" charset="0"/>
                </a:rPr>
                <a:t>DR. FLOOR PAINT</a:t>
              </a:r>
              <a:endParaRPr lang="en-US" altLang="zh-CN" sz="1200" b="1">
                <a:solidFill>
                  <a:srgbClr val="ED7D31"/>
                </a:solidFill>
                <a:latin typeface="Gabriola" panose="04040605051002020D02" charset="0"/>
                <a:cs typeface="Gabriola" panose="04040605051002020D02" charset="0"/>
              </a:endParaRPr>
            </a:p>
            <a:p>
              <a:pPr algn="ctr"/>
              <a:r>
                <a:rPr lang="en-US" altLang="zh-CN" sz="1200" b="1">
                  <a:solidFill>
                    <a:srgbClr val="ED7D31"/>
                  </a:solidFill>
                  <a:latin typeface="Gabriola" panose="04040605051002020D02" charset="0"/>
                  <a:cs typeface="Gabriola" panose="04040605051002020D02" charset="0"/>
                </a:rPr>
                <a:t>LAB™</a:t>
              </a:r>
              <a:endParaRPr lang="en-US" altLang="zh-CN" sz="1200" b="1">
                <a:solidFill>
                  <a:srgbClr val="ED7D31"/>
                </a:solidFill>
                <a:latin typeface="Gabriola" panose="04040605051002020D02" charset="0"/>
                <a:cs typeface="Gabriola" panose="04040605051002020D02" charset="0"/>
              </a:endParaRPr>
            </a:p>
          </p:txBody>
        </p:sp>
        <p:cxnSp>
          <p:nvCxnSpPr>
            <p:cNvPr id="39" name="直接连接符 38"/>
            <p:cNvCxnSpPr/>
            <p:nvPr/>
          </p:nvCxnSpPr>
          <p:spPr>
            <a:xfrm>
              <a:off x="9114" y="1676"/>
              <a:ext cx="2245" cy="0"/>
            </a:xfrm>
            <a:prstGeom prst="line">
              <a:avLst/>
            </a:prstGeom>
            <a:ln w="31750" cap="sq" cmpd="dbl">
              <a:solidFill>
                <a:schemeClr val="accent2"/>
              </a:solidFill>
              <a:round/>
            </a:ln>
          </p:spPr>
          <p:style>
            <a:lnRef idx="0">
              <a:srgbClr val="FFFFFF"/>
            </a:lnRef>
            <a:fillRef idx="0">
              <a:srgbClr val="FFFFFF"/>
            </a:fillRef>
            <a:effectRef idx="0">
              <a:srgbClr val="FFFFFF"/>
            </a:effectRef>
            <a:fontRef idx="minor">
              <a:schemeClr val="tx1"/>
            </a:fontRef>
          </p:style>
        </p:cxnSp>
      </p:grpSp>
      <p:grpSp>
        <p:nvGrpSpPr>
          <p:cNvPr id="5" name="组合 4"/>
          <p:cNvGrpSpPr/>
          <p:nvPr/>
        </p:nvGrpSpPr>
        <p:grpSpPr>
          <a:xfrm>
            <a:off x="367030" y="10262235"/>
            <a:ext cx="6851650" cy="227965"/>
            <a:chOff x="578" y="16161"/>
            <a:chExt cx="10790" cy="359"/>
          </a:xfrm>
        </p:grpSpPr>
        <p:sp>
          <p:nvSpPr>
            <p:cNvPr id="9" name="文本框 8"/>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WB 301 approved on </a:t>
              </a:r>
              <a:r>
                <a:rPr lang="en-US" altLang="zh-CN" sz="800">
                  <a:latin typeface="微软雅黑" panose="020B0503020204020204" charset="-122"/>
                  <a:ea typeface="微软雅黑" panose="020B0503020204020204" charset="-122"/>
                  <a:sym typeface="+mn-ea"/>
                </a:rPr>
                <a:t>Monday, 23 March 2026, 13:55:22 P.M. UTC+8</a:t>
              </a:r>
              <a:endParaRPr lang="en-US" altLang="zh-CN" sz="800">
                <a:latin typeface="微软雅黑" panose="020B0503020204020204" charset="-122"/>
                <a:ea typeface="微软雅黑" panose="020B0503020204020204" charset="-122"/>
              </a:endParaRPr>
            </a:p>
          </p:txBody>
        </p:sp>
        <p:sp>
          <p:nvSpPr>
            <p:cNvPr id="11" name="文本框 10"/>
            <p:cNvSpPr txBox="1"/>
            <p:nvPr/>
          </p:nvSpPr>
          <p:spPr>
            <a:xfrm>
              <a:off x="9618" y="16161"/>
              <a:ext cx="1750" cy="359"/>
            </a:xfrm>
            <a:prstGeom prst="rect">
              <a:avLst/>
            </a:prstGeom>
            <a:noFill/>
          </p:spPr>
          <p:txBody>
            <a:bodyPr wrap="square" rtlCol="0">
              <a:noAutofit/>
            </a:bodyPr>
            <a:p>
              <a:pPr algn="r"/>
              <a:r>
                <a:rPr lang="en-US" altLang="zh-CN" sz="800" b="1">
                  <a:latin typeface="微软雅黑" panose="020B0503020204020204" charset="-122"/>
                  <a:ea typeface="微软雅黑" panose="020B0503020204020204" charset="-122"/>
                </a:rPr>
                <a:t>Page 2 of  4</a:t>
              </a:r>
              <a:endParaRPr lang="en-US" altLang="zh-CN" sz="800" b="1">
                <a:latin typeface="微软雅黑" panose="020B0503020204020204" charset="-122"/>
                <a:ea typeface="微软雅黑" panose="020B0503020204020204"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7" name="组合 6"/>
          <p:cNvGrpSpPr/>
          <p:nvPr/>
        </p:nvGrpSpPr>
        <p:grpSpPr>
          <a:xfrm>
            <a:off x="272415" y="205740"/>
            <a:ext cx="6951980" cy="858520"/>
            <a:chOff x="429" y="324"/>
            <a:chExt cx="10948" cy="1352"/>
          </a:xfrm>
        </p:grpSpPr>
        <p:grpSp>
          <p:nvGrpSpPr>
            <p:cNvPr id="3" name="组合 2"/>
            <p:cNvGrpSpPr/>
            <p:nvPr/>
          </p:nvGrpSpPr>
          <p:grpSpPr>
            <a:xfrm rot="0">
              <a:off x="429" y="398"/>
              <a:ext cx="2581" cy="1018"/>
              <a:chOff x="429" y="398"/>
              <a:chExt cx="2581" cy="1018"/>
            </a:xfrm>
          </p:grpSpPr>
          <p:pic>
            <p:nvPicPr>
              <p:cNvPr id="4" name="图片 3" descr="普惠体纯黑logo"/>
              <p:cNvPicPr>
                <a:picLocks noChangeAspect="1"/>
              </p:cNvPicPr>
              <p:nvPr/>
            </p:nvPicPr>
            <p:blipFill>
              <a:blip r:embed="rId1"/>
              <a:stretch>
                <a:fillRect/>
              </a:stretch>
            </p:blipFill>
            <p:spPr>
              <a:xfrm>
                <a:off x="588" y="398"/>
                <a:ext cx="2423" cy="438"/>
              </a:xfrm>
              <a:prstGeom prst="rect">
                <a:avLst/>
              </a:prstGeom>
            </p:spPr>
          </p:pic>
          <p:sp>
            <p:nvSpPr>
              <p:cNvPr id="29" name="文本框 2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30" name="文本框 29"/>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sp>
          <p:nvSpPr>
            <p:cNvPr id="34" name="矩形 33"/>
            <p:cNvSpPr/>
            <p:nvPr/>
          </p:nvSpPr>
          <p:spPr>
            <a:xfrm>
              <a:off x="9097" y="339"/>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5" name="图片 34" descr="阿里巴巴普惠体飞联达-2"/>
            <p:cNvPicPr>
              <a:picLocks noChangeAspect="1"/>
            </p:cNvPicPr>
            <p:nvPr/>
          </p:nvPicPr>
          <p:blipFill>
            <a:blip r:embed="rId2">
              <a:alphaModFix amt="73000"/>
            </a:blip>
            <a:srcRect t="35694" b="42565"/>
            <a:stretch>
              <a:fillRect/>
            </a:stretch>
          </p:blipFill>
          <p:spPr>
            <a:xfrm>
              <a:off x="9147" y="410"/>
              <a:ext cx="2181" cy="474"/>
            </a:xfrm>
            <a:prstGeom prst="rect">
              <a:avLst/>
            </a:prstGeom>
          </p:spPr>
        </p:pic>
        <p:cxnSp>
          <p:nvCxnSpPr>
            <p:cNvPr id="37" name="直接连接符 36"/>
            <p:cNvCxnSpPr/>
            <p:nvPr/>
          </p:nvCxnSpPr>
          <p:spPr>
            <a:xfrm>
              <a:off x="9117" y="1008"/>
              <a:ext cx="2239" cy="0"/>
            </a:xfrm>
            <a:prstGeom prst="line">
              <a:avLst/>
            </a:prstGeom>
            <a:ln w="31750" cap="rnd">
              <a:solidFill>
                <a:schemeClr val="accent2"/>
              </a:solidFill>
              <a:round/>
            </a:ln>
          </p:spPr>
          <p:style>
            <a:lnRef idx="0">
              <a:srgbClr val="FFFFFF"/>
            </a:lnRef>
            <a:fillRef idx="0">
              <a:srgbClr val="FFFFFF"/>
            </a:fillRef>
            <a:effectRef idx="0">
              <a:srgbClr val="FFFFFF"/>
            </a:effectRef>
            <a:fontRef idx="minor">
              <a:schemeClr val="tx1"/>
            </a:fontRef>
          </p:style>
        </p:cxnSp>
        <p:sp>
          <p:nvSpPr>
            <p:cNvPr id="38" name="文本框 37"/>
            <p:cNvSpPr txBox="1"/>
            <p:nvPr/>
          </p:nvSpPr>
          <p:spPr>
            <a:xfrm>
              <a:off x="9176" y="1036"/>
              <a:ext cx="2123" cy="594"/>
            </a:xfrm>
            <a:prstGeom prst="rect">
              <a:avLst/>
            </a:prstGeom>
            <a:noFill/>
          </p:spPr>
          <p:txBody>
            <a:bodyPr wrap="square" rtlCol="0">
              <a:noAutofit/>
            </a:bodyPr>
            <a:p>
              <a:pPr algn="ctr"/>
              <a:r>
                <a:rPr lang="en-US" altLang="zh-CN" sz="1200" b="1">
                  <a:solidFill>
                    <a:srgbClr val="ED7D31"/>
                  </a:solidFill>
                  <a:latin typeface="Gabriola" panose="04040605051002020D02" charset="0"/>
                  <a:cs typeface="Gabriola" panose="04040605051002020D02" charset="0"/>
                </a:rPr>
                <a:t>DR. FLOOR PAINT</a:t>
              </a:r>
              <a:endParaRPr lang="en-US" altLang="zh-CN" sz="1200" b="1">
                <a:solidFill>
                  <a:srgbClr val="ED7D31"/>
                </a:solidFill>
                <a:latin typeface="Gabriola" panose="04040605051002020D02" charset="0"/>
                <a:cs typeface="Gabriola" panose="04040605051002020D02" charset="0"/>
              </a:endParaRPr>
            </a:p>
            <a:p>
              <a:pPr algn="ctr"/>
              <a:r>
                <a:rPr lang="en-US" altLang="zh-CN" sz="1200" b="1">
                  <a:solidFill>
                    <a:srgbClr val="ED7D31"/>
                  </a:solidFill>
                  <a:latin typeface="Gabriola" panose="04040605051002020D02" charset="0"/>
                  <a:cs typeface="Gabriola" panose="04040605051002020D02" charset="0"/>
                </a:rPr>
                <a:t>LAB™</a:t>
              </a:r>
              <a:endParaRPr lang="en-US" altLang="zh-CN" sz="1200" b="1">
                <a:solidFill>
                  <a:srgbClr val="ED7D31"/>
                </a:solidFill>
                <a:latin typeface="Gabriola" panose="04040605051002020D02" charset="0"/>
                <a:cs typeface="Gabriola" panose="04040605051002020D02" charset="0"/>
              </a:endParaRPr>
            </a:p>
          </p:txBody>
        </p:sp>
        <p:cxnSp>
          <p:nvCxnSpPr>
            <p:cNvPr id="39" name="直接连接符 38"/>
            <p:cNvCxnSpPr/>
            <p:nvPr/>
          </p:nvCxnSpPr>
          <p:spPr>
            <a:xfrm>
              <a:off x="9114" y="1676"/>
              <a:ext cx="2245" cy="0"/>
            </a:xfrm>
            <a:prstGeom prst="line">
              <a:avLst/>
            </a:prstGeom>
            <a:ln w="31750" cap="sq" cmpd="dbl">
              <a:solidFill>
                <a:schemeClr val="accent2"/>
              </a:solidFill>
              <a:round/>
            </a:ln>
          </p:spPr>
          <p:style>
            <a:lnRef idx="0">
              <a:srgbClr val="FFFFFF"/>
            </a:lnRef>
            <a:fillRef idx="0">
              <a:srgbClr val="FFFFFF"/>
            </a:fillRef>
            <a:effectRef idx="0">
              <a:srgbClr val="FFFFFF"/>
            </a:effectRef>
            <a:fontRef idx="minor">
              <a:schemeClr val="tx1"/>
            </a:fontRef>
          </p:style>
        </p:cxnSp>
      </p:grpSp>
      <p:grpSp>
        <p:nvGrpSpPr>
          <p:cNvPr id="5" name="组合 4"/>
          <p:cNvGrpSpPr/>
          <p:nvPr/>
        </p:nvGrpSpPr>
        <p:grpSpPr>
          <a:xfrm>
            <a:off x="367030" y="10262235"/>
            <a:ext cx="6851650" cy="227965"/>
            <a:chOff x="578" y="16161"/>
            <a:chExt cx="10790" cy="359"/>
          </a:xfrm>
        </p:grpSpPr>
        <p:sp>
          <p:nvSpPr>
            <p:cNvPr id="9" name="文本框 8"/>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WB 301 approved on </a:t>
              </a:r>
              <a:r>
                <a:rPr lang="en-US" altLang="zh-CN" sz="800">
                  <a:latin typeface="微软雅黑" panose="020B0503020204020204" charset="-122"/>
                  <a:ea typeface="微软雅黑" panose="020B0503020204020204" charset="-122"/>
                  <a:sym typeface="+mn-ea"/>
                </a:rPr>
                <a:t>Monday, 23 March 2026, 13:55:22 P.M. UTC+8</a:t>
              </a:r>
              <a:endParaRPr lang="en-US" altLang="zh-CN" sz="800">
                <a:latin typeface="微软雅黑" panose="020B0503020204020204" charset="-122"/>
                <a:ea typeface="微软雅黑" panose="020B0503020204020204" charset="-122"/>
              </a:endParaRPr>
            </a:p>
          </p:txBody>
        </p:sp>
        <p:sp>
          <p:nvSpPr>
            <p:cNvPr id="11" name="文本框 10"/>
            <p:cNvSpPr txBox="1"/>
            <p:nvPr/>
          </p:nvSpPr>
          <p:spPr>
            <a:xfrm>
              <a:off x="9618" y="16161"/>
              <a:ext cx="1750" cy="359"/>
            </a:xfrm>
            <a:prstGeom prst="rect">
              <a:avLst/>
            </a:prstGeom>
            <a:noFill/>
          </p:spPr>
          <p:txBody>
            <a:bodyPr wrap="square" rtlCol="0">
              <a:noAutofit/>
            </a:bodyPr>
            <a:p>
              <a:pPr algn="r"/>
              <a:r>
                <a:rPr lang="en-US" altLang="zh-CN" sz="800" b="1">
                  <a:latin typeface="微软雅黑" panose="020B0503020204020204" charset="-122"/>
                  <a:ea typeface="微软雅黑" panose="020B0503020204020204" charset="-122"/>
                </a:rPr>
                <a:t>Page 3 of  4</a:t>
              </a:r>
              <a:endParaRPr lang="en-US" altLang="zh-CN" sz="800" b="1">
                <a:latin typeface="微软雅黑" panose="020B0503020204020204" charset="-122"/>
                <a:ea typeface="微软雅黑" panose="020B0503020204020204" charset="-122"/>
              </a:endParaRPr>
            </a:p>
          </p:txBody>
        </p:sp>
      </p:grpSp>
      <p:graphicFrame>
        <p:nvGraphicFramePr>
          <p:cNvPr id="6" name="表格 5"/>
          <p:cNvGraphicFramePr/>
          <p:nvPr>
            <p:custDataLst>
              <p:tags r:id="rId3"/>
            </p:custDataLst>
          </p:nvPr>
        </p:nvGraphicFramePr>
        <p:xfrm>
          <a:off x="373380" y="1416050"/>
          <a:ext cx="6851650" cy="727456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Technical Parameters*</a:t>
                      </a:r>
                      <a:endParaRPr lang="en-US" altLang="zh-CN" sz="1000">
                        <a:solidFill>
                          <a:schemeClr val="bg1"/>
                        </a:solidFill>
                        <a:latin typeface="微软雅黑" panose="020B0503020204020204" charset="-122"/>
                        <a:ea typeface="微软雅黑" panose="020B0503020204020204" charset="-122"/>
                      </a:endParaRPr>
                    </a:p>
                  </a:txBody>
                  <a:tcPr>
                    <a:solidFill>
                      <a:srgbClr val="ED7D31"/>
                    </a:solidFill>
                  </a:tcPr>
                </a:tc>
              </a:tr>
              <a:tr h="256540">
                <a:tc>
                  <a:txBody>
                    <a:bodyPr/>
                    <a:p>
                      <a:pPr indent="0" fontAlgn="auto">
                        <a:lnSpc>
                          <a:spcPts val="1300"/>
                        </a:lnSpc>
                        <a:buNone/>
                      </a:pPr>
                      <a:r>
                        <a:rPr lang="en-US" altLang="zh-CN" sz="900" b="0">
                          <a:latin typeface="微软雅黑" panose="020B0503020204020204" charset="-122"/>
                          <a:ea typeface="微软雅黑" panose="020B0503020204020204" charset="-122"/>
                        </a:rPr>
                        <a:t>State in container:</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Paint: Uniform after stirring and mixing, free from hard lumps.</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Hardener: Uniform after stirring and mixing, free from hard lumps.</a:t>
                      </a:r>
                      <a:endParaRPr lang="en-US" altLang="zh-CN" sz="900" b="0">
                        <a:latin typeface="微软雅黑" panose="020B0503020204020204" charset="-122"/>
                        <a:ea typeface="微软雅黑" panose="020B0503020204020204" charset="-122"/>
                      </a:endParaRPr>
                    </a:p>
                  </a:txBody>
                  <a:tcPr/>
                </a:tc>
              </a:tr>
              <a:tr h="256540">
                <a:tc>
                  <a:txBody>
                    <a:bodyPr/>
                    <a:p>
                      <a:pPr indent="0" fontAlgn="auto">
                        <a:lnSpc>
                          <a:spcPts val="1300"/>
                        </a:lnSpc>
                        <a:buNone/>
                      </a:pPr>
                      <a:r>
                        <a:rPr lang="en-US" altLang="zh-CN" sz="900" b="0">
                          <a:latin typeface="微软雅黑" panose="020B0503020204020204" charset="-122"/>
                          <a:ea typeface="微软雅黑" panose="020B0503020204020204" charset="-122"/>
                        </a:rPr>
                        <a:t>Film appearance: </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Normal appearance.</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Drying time (h):</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Surface dry ≤8 (actual test: surface dry at 0.5h)</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Fully dry ≤48 (actual test: fully dry at 3h)</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Shore hardness (Pencil scratch hardness): B</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Abrasion resistance (750 g / 500 r), g: </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≤0.050 (test value: 0.015)</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Impact resistance [heavy load (1000 g steel ball)]: </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No cracking or peeling of the paint film</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Font typeface="+mj-lt"/>
                        <a:buNone/>
                      </a:pPr>
                      <a:r>
                        <a:rPr lang="en-US" altLang="zh-CN" sz="900" b="0">
                          <a:latin typeface="微软雅黑" panose="020B0503020204020204" charset="-122"/>
                          <a:ea typeface="微软雅黑" panose="020B0503020204020204" charset="-122"/>
                        </a:rPr>
                        <a:t>Water resistance (168 h): </a:t>
                      </a:r>
                      <a:endParaRPr lang="en-US" altLang="zh-CN" sz="900" b="0">
                        <a:latin typeface="微软雅黑" panose="020B0503020204020204" charset="-122"/>
                        <a:ea typeface="微软雅黑" panose="020B0503020204020204" charset="-122"/>
                      </a:endParaRPr>
                    </a:p>
                    <a:p>
                      <a:pPr indent="0" fontAlgn="auto">
                        <a:lnSpc>
                          <a:spcPts val="1300"/>
                        </a:lnSpc>
                        <a:buFont typeface="+mj-lt"/>
                        <a:buNone/>
                      </a:pPr>
                      <a:r>
                        <a:rPr lang="en-US" altLang="zh-CN" sz="900" b="0">
                          <a:latin typeface="微软雅黑" panose="020B0503020204020204" charset="-122"/>
                          <a:ea typeface="微软雅黑" panose="020B0503020204020204" charset="-122"/>
                        </a:rPr>
                        <a:t>No blistering, peeling, or discoloration.</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Font typeface="+mj-lt"/>
                        <a:buNone/>
                      </a:pPr>
                      <a:r>
                        <a:rPr lang="en-US" altLang="zh-CN" sz="900" b="0">
                          <a:latin typeface="微软雅黑" panose="020B0503020204020204" charset="-122"/>
                          <a:ea typeface="微软雅黑" panose="020B0503020204020204" charset="-122"/>
                        </a:rPr>
                        <a:t>Chemical resistance:</a:t>
                      </a:r>
                      <a:endParaRPr lang="en-US" altLang="zh-CN" sz="900" b="0">
                        <a:latin typeface="微软雅黑" panose="020B0503020204020204" charset="-122"/>
                        <a:ea typeface="微软雅黑" panose="020B0503020204020204" charset="-122"/>
                      </a:endParaRPr>
                    </a:p>
                    <a:p>
                      <a:pPr indent="0" fontAlgn="auto">
                        <a:lnSpc>
                          <a:spcPts val="1300"/>
                        </a:lnSpc>
                        <a:buFont typeface="+mj-lt"/>
                        <a:buNone/>
                      </a:pPr>
                      <a:r>
                        <a:rPr lang="en-US" altLang="zh-CN" sz="900" b="0">
                          <a:latin typeface="微软雅黑" panose="020B0503020204020204" charset="-122"/>
                          <a:ea typeface="微软雅黑" panose="020B0503020204020204" charset="-122"/>
                        </a:rPr>
                        <a:t>Oil resistance (120# solvent gasoline, 72 h): No blistering, peeling, or discoloration.</a:t>
                      </a:r>
                      <a:endParaRPr lang="en-US" altLang="zh-CN" sz="900" b="0">
                        <a:latin typeface="微软雅黑" panose="020B0503020204020204" charset="-122"/>
                        <a:ea typeface="微软雅黑" panose="020B0503020204020204" charset="-122"/>
                      </a:endParaRPr>
                    </a:p>
                    <a:p>
                      <a:pPr indent="0" fontAlgn="auto">
                        <a:lnSpc>
                          <a:spcPts val="1300"/>
                        </a:lnSpc>
                        <a:buFont typeface="+mj-lt"/>
                        <a:buNone/>
                      </a:pPr>
                      <a:r>
                        <a:rPr lang="en-US" altLang="zh-CN" sz="900" b="0">
                          <a:latin typeface="微软雅黑" panose="020B0503020204020204" charset="-122"/>
                          <a:ea typeface="微软雅黑" panose="020B0503020204020204" charset="-122"/>
                        </a:rPr>
                        <a:t>Alkali resistance (20% NaOH, 72 h): No blistering, peeling, or discoloration.</a:t>
                      </a:r>
                      <a:endParaRPr lang="en-US" altLang="zh-CN" sz="900" b="0">
                        <a:latin typeface="微软雅黑" panose="020B0503020204020204" charset="-122"/>
                        <a:ea typeface="微软雅黑" panose="020B0503020204020204" charset="-122"/>
                      </a:endParaRPr>
                    </a:p>
                  </a:txBody>
                  <a:tcPr/>
                </a:tc>
              </a:tr>
            </a:tbl>
          </a:graphicData>
        </a:graphic>
      </p:graphicFrame>
      <p:sp>
        <p:nvSpPr>
          <p:cNvPr id="15" name="文本框 14"/>
          <p:cNvSpPr txBox="1"/>
          <p:nvPr/>
        </p:nvSpPr>
        <p:spPr>
          <a:xfrm>
            <a:off x="367030" y="6490970"/>
            <a:ext cx="6819900" cy="231140"/>
          </a:xfrm>
          <a:prstGeom prst="rect">
            <a:avLst/>
          </a:prstGeom>
          <a:noFill/>
        </p:spPr>
        <p:txBody>
          <a:bodyPr wrap="square" rtlCol="0" anchor="t">
            <a:noAutofit/>
          </a:bodyPr>
          <a:p>
            <a:r>
              <a:rPr lang="en-US" altLang="zh-CN" sz="900">
                <a:solidFill>
                  <a:schemeClr val="bg2">
                    <a:lumMod val="50000"/>
                  </a:schemeClr>
                </a:solidFill>
                <a:latin typeface="微软雅黑" panose="020B0503020204020204" charset="-122"/>
                <a:ea typeface="微软雅黑" panose="020B0503020204020204" charset="-122"/>
                <a:sym typeface="+mn-ea"/>
              </a:rPr>
              <a:t>* Provided byZhejiang Ningbo Institute of Product and Food Quality Inspection, China</a:t>
            </a:r>
            <a:endParaRPr lang="en-US" altLang="zh-CN" sz="900">
              <a:solidFill>
                <a:schemeClr val="bg2">
                  <a:lumMod val="50000"/>
                </a:schemeClr>
              </a:solidFill>
              <a:latin typeface="微软雅黑" panose="020B0503020204020204" charset="-122"/>
              <a:ea typeface="微软雅黑" panose="020B0503020204020204" charset="-122"/>
              <a:sym typeface="+mn-ea"/>
            </a:endParaRPr>
          </a:p>
        </p:txBody>
      </p:sp>
      <p:pic>
        <p:nvPicPr>
          <p:cNvPr id="17" name="图片 16"/>
          <p:cNvPicPr>
            <a:picLocks noChangeAspect="1"/>
          </p:cNvPicPr>
          <p:nvPr/>
        </p:nvPicPr>
        <p:blipFill>
          <a:blip r:embed="rId4"/>
          <a:stretch>
            <a:fillRect/>
          </a:stretch>
        </p:blipFill>
        <p:spPr>
          <a:xfrm>
            <a:off x="5993765" y="5775960"/>
            <a:ext cx="605790" cy="605790"/>
          </a:xfrm>
          <a:prstGeom prst="rect">
            <a:avLst/>
          </a:prstGeom>
        </p:spPr>
      </p:pic>
      <p:pic>
        <p:nvPicPr>
          <p:cNvPr id="21" name="图片 20"/>
          <p:cNvPicPr>
            <a:picLocks noChangeAspect="1"/>
          </p:cNvPicPr>
          <p:nvPr/>
        </p:nvPicPr>
        <p:blipFill>
          <a:blip r:embed="rId5"/>
          <a:stretch>
            <a:fillRect/>
          </a:stretch>
        </p:blipFill>
        <p:spPr>
          <a:xfrm>
            <a:off x="6599555" y="5735003"/>
            <a:ext cx="671830" cy="687705"/>
          </a:xfrm>
          <a:prstGeom prst="rect">
            <a:avLst/>
          </a:prstGeom>
        </p:spPr>
      </p:pic>
      <p:pic>
        <p:nvPicPr>
          <p:cNvPr id="23" name="图片 22"/>
          <p:cNvPicPr>
            <a:picLocks noChangeAspect="1"/>
          </p:cNvPicPr>
          <p:nvPr/>
        </p:nvPicPr>
        <p:blipFill>
          <a:blip r:embed="rId6"/>
          <a:stretch>
            <a:fillRect/>
          </a:stretch>
        </p:blipFill>
        <p:spPr>
          <a:xfrm>
            <a:off x="367030" y="5685155"/>
            <a:ext cx="968375" cy="7061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1" name="表格 30"/>
          <p:cNvGraphicFramePr/>
          <p:nvPr>
            <p:custDataLst>
              <p:tags r:id="rId1"/>
            </p:custDataLst>
          </p:nvPr>
        </p:nvGraphicFramePr>
        <p:xfrm>
          <a:off x="373380" y="1488440"/>
          <a:ext cx="6851650" cy="111125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Storage Conditions and Duration</a:t>
                      </a:r>
                      <a:endParaRPr lang="en-US" altLang="zh-CN" sz="1000">
                        <a:solidFill>
                          <a:schemeClr val="bg1"/>
                        </a:solidFill>
                        <a:latin typeface="微软雅黑" panose="020B0503020204020204" charset="-122"/>
                        <a:ea typeface="微软雅黑" panose="020B0503020204020204" charset="-122"/>
                      </a:endParaRPr>
                    </a:p>
                  </a:txBody>
                  <a:tcPr>
                    <a:solidFill>
                      <a:schemeClr val="accent2"/>
                    </a:solidFill>
                  </a:tcPr>
                </a:tc>
              </a:tr>
              <a:tr h="867410">
                <a:tc>
                  <a:txBody>
                    <a:bodyPr/>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Storage Temperature: Keep between +5</a:t>
                      </a:r>
                      <a:r>
                        <a:rPr lang="en-US" altLang="en-US" sz="900" b="0">
                          <a:latin typeface="微软雅黑" panose="020B0503020204020204" charset="-122"/>
                          <a:ea typeface="微软雅黑" panose="020B0503020204020204" charset="-122"/>
                          <a:cs typeface="微软雅黑" panose="020B0503020204020204" charset="-122"/>
                          <a:sym typeface="+mn-ea"/>
                        </a:rPr>
                        <a:t>°</a:t>
                      </a:r>
                      <a:r>
                        <a:rPr lang="en-US" altLang="zh-CN" sz="900" b="0">
                          <a:latin typeface="微软雅黑" panose="020B0503020204020204" charset="-122"/>
                          <a:ea typeface="微软雅黑" panose="020B0503020204020204" charset="-122"/>
                          <a:cs typeface="微软雅黑" panose="020B0503020204020204" charset="-122"/>
                          <a:sym typeface="+mn-ea"/>
                        </a:rPr>
                        <a:t>C and +45</a:t>
                      </a:r>
                      <a:r>
                        <a:rPr lang="en-US" altLang="en-US" sz="900" b="0">
                          <a:latin typeface="微软雅黑" panose="020B0503020204020204" charset="-122"/>
                          <a:ea typeface="微软雅黑" panose="020B0503020204020204" charset="-122"/>
                          <a:cs typeface="微软雅黑" panose="020B0503020204020204" charset="-122"/>
                          <a:sym typeface="+mn-ea"/>
                        </a:rPr>
                        <a:t>°</a:t>
                      </a:r>
                      <a:r>
                        <a:rPr lang="en-US" altLang="zh-CN" sz="900" b="0">
                          <a:latin typeface="微软雅黑" panose="020B0503020204020204" charset="-122"/>
                          <a:ea typeface="微软雅黑" panose="020B0503020204020204" charset="-122"/>
                          <a:cs typeface="微软雅黑" panose="020B0503020204020204" charset="-122"/>
                          <a:sym typeface="+mn-ea"/>
                        </a:rPr>
                        <a:t>C.</a:t>
                      </a:r>
                      <a:endParaRPr lang="en-US" altLang="zh-CN" sz="900" b="0">
                        <a:latin typeface="微软雅黑" panose="020B0503020204020204" charset="-122"/>
                        <a:ea typeface="微软雅黑" panose="020B0503020204020204" charset="-122"/>
                        <a:cs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Storage Environment: Store in a cool, dry, well-ventilated place away from direct sunlight and sources of heat.</a:t>
                      </a:r>
                      <a:endParaRPr lang="en-US" altLang="zh-CN" sz="900" b="0">
                        <a:latin typeface="微软雅黑" panose="020B0503020204020204" charset="-122"/>
                        <a:ea typeface="微软雅黑" panose="020B0503020204020204" charset="-122"/>
                        <a:cs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Packaging: Keep the product in its original sealed packaging to prevent contamination or moisture ingress.</a:t>
                      </a:r>
                      <a:endParaRPr lang="en-US" altLang="zh-CN" sz="900" b="0">
                        <a:latin typeface="微软雅黑" panose="020B0503020204020204" charset="-122"/>
                        <a:ea typeface="微软雅黑" panose="020B0503020204020204" charset="-122"/>
                        <a:cs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Shelf Life: 18 months from the date of manufacture when stored under recommended conditions.</a:t>
                      </a:r>
                      <a:endParaRPr lang="en-US" altLang="zh-CN" sz="900" b="0">
                        <a:latin typeface="微软雅黑" panose="020B0503020204020204" charset="-122"/>
                        <a:ea typeface="微软雅黑" panose="020B0503020204020204" charset="-122"/>
                        <a:cs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cs typeface="微软雅黑" panose="020B0503020204020204" charset="-122"/>
                          <a:sym typeface="+mn-ea"/>
                        </a:rPr>
                        <a:t>Safety Note: Keep out of reach of children and unauthorized personnel.</a:t>
                      </a:r>
                      <a:endParaRPr lang="en-US" altLang="zh-CN" sz="900" b="0">
                        <a:latin typeface="微软雅黑" panose="020B0503020204020204" charset="-122"/>
                        <a:ea typeface="微软雅黑" panose="020B0503020204020204" charset="-122"/>
                        <a:cs typeface="微软雅黑" panose="020B0503020204020204" charset="-122"/>
                      </a:endParaRPr>
                    </a:p>
                  </a:txBody>
                  <a:tcPr/>
                </a:tc>
              </a:tr>
            </a:tbl>
          </a:graphicData>
        </a:graphic>
      </p:graphicFrame>
      <p:sp>
        <p:nvSpPr>
          <p:cNvPr id="2" name="文本框 1"/>
          <p:cNvSpPr txBox="1"/>
          <p:nvPr/>
        </p:nvSpPr>
        <p:spPr>
          <a:xfrm>
            <a:off x="373380" y="3446780"/>
            <a:ext cx="6819900" cy="3138170"/>
          </a:xfrm>
          <a:prstGeom prst="rect">
            <a:avLst/>
          </a:prstGeom>
          <a:noFill/>
        </p:spPr>
        <p:txBody>
          <a:bodyPr wrap="square" rtlCol="0">
            <a:spAutoFit/>
          </a:bodyPr>
          <a:p>
            <a:r>
              <a:rPr lang="en-US" altLang="zh-CN" sz="900" b="1">
                <a:solidFill>
                  <a:schemeClr val="bg2">
                    <a:lumMod val="50000"/>
                  </a:schemeClr>
                </a:solidFill>
                <a:latin typeface="微软雅黑" panose="020B0503020204020204" charset="-122"/>
                <a:ea typeface="微软雅黑" panose="020B0503020204020204" charset="-122"/>
              </a:rPr>
              <a:t>Disclaimer</a:t>
            </a:r>
            <a:endParaRPr lang="en-US" altLang="zh-CN" sz="900" b="1">
              <a:solidFill>
                <a:schemeClr val="bg2">
                  <a:lumMod val="50000"/>
                </a:schemeClr>
              </a:solidFill>
              <a:latin typeface="微软雅黑" panose="020B0503020204020204" charset="-122"/>
              <a:ea typeface="微软雅黑" panose="020B0503020204020204" charset="-122"/>
            </a:endParaRPr>
          </a:p>
          <a:p>
            <a:endParaRPr lang="en-US" altLang="zh-CN" sz="900" b="1">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This data sheet is copyrighted by Feilianda New Materials Co., Ltd. and/or Hangzhou Tianji Trading Co., Ltd. (collectively referred to as “Feilianda”). Without the prior written consent of Feilianda, this data sheet may not be modified or altered; if such modifications occur, Feilianda shall bear no responsibility or liability for them.</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Unless Feilianda has provided you with a customized specification tailored to a specific project, this data sheet does not imply that any particular product or product system is suitable for your project.</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All information provided in this data sheet is given in good faith, and Feilianda believes it to be correct at the time of publication. Provided that the substrate is in good condition, the coating is applied by personnel with appropriate experience and skills, and preparation, application, and maintenance are carried out strictly in accordance with the instructions or recommendations in this data sheet, the performance of the product and coating system is expected to meet the descriptions herein. Climatic conditions at the time of application may affect the suitability and performance of the product.</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Correct color or color matching is the responsibility of the applicator. Colors may change over time, and Feilianda does not guarantee that a newly mixed color will match a previously applied color that has been exposed to weathering or other factors. No product color is guaranteed against color change.</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To the extent that any liability of Feilianda related to this data sheet cannot be excluded by law, Feilianda’s liability, to the extent permitted by law and at its option, is limited to re-supplying the relevant products or services, or reimbursing the cost of such products or services.</a:t>
            </a:r>
            <a:endParaRPr lang="en-US" altLang="zh-CN" sz="900">
              <a:solidFill>
                <a:schemeClr val="bg2">
                  <a:lumMod val="50000"/>
                </a:schemeClr>
              </a:solidFill>
              <a:latin typeface="微软雅黑" panose="020B0503020204020204" charset="-122"/>
              <a:ea typeface="微软雅黑" panose="020B0503020204020204" charset="-122"/>
            </a:endParaRPr>
          </a:p>
        </p:txBody>
      </p:sp>
      <p:grpSp>
        <p:nvGrpSpPr>
          <p:cNvPr id="7" name="组合 6"/>
          <p:cNvGrpSpPr/>
          <p:nvPr/>
        </p:nvGrpSpPr>
        <p:grpSpPr>
          <a:xfrm>
            <a:off x="272415" y="205740"/>
            <a:ext cx="6951980" cy="858520"/>
            <a:chOff x="429" y="324"/>
            <a:chExt cx="10948" cy="1352"/>
          </a:xfrm>
        </p:grpSpPr>
        <p:grpSp>
          <p:nvGrpSpPr>
            <p:cNvPr id="3" name="组合 2"/>
            <p:cNvGrpSpPr/>
            <p:nvPr/>
          </p:nvGrpSpPr>
          <p:grpSpPr>
            <a:xfrm rot="0">
              <a:off x="429" y="398"/>
              <a:ext cx="2581" cy="1018"/>
              <a:chOff x="429" y="398"/>
              <a:chExt cx="2581" cy="1018"/>
            </a:xfrm>
          </p:grpSpPr>
          <p:pic>
            <p:nvPicPr>
              <p:cNvPr id="4" name="图片 3" descr="普惠体纯黑logo"/>
              <p:cNvPicPr>
                <a:picLocks noChangeAspect="1"/>
              </p:cNvPicPr>
              <p:nvPr/>
            </p:nvPicPr>
            <p:blipFill>
              <a:blip r:embed="rId2"/>
              <a:stretch>
                <a:fillRect/>
              </a:stretch>
            </p:blipFill>
            <p:spPr>
              <a:xfrm>
                <a:off x="588" y="398"/>
                <a:ext cx="2423" cy="438"/>
              </a:xfrm>
              <a:prstGeom prst="rect">
                <a:avLst/>
              </a:prstGeom>
            </p:spPr>
          </p:pic>
          <p:sp>
            <p:nvSpPr>
              <p:cNvPr id="8" name="文本框 7"/>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0" name="文本框 9"/>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sp>
          <p:nvSpPr>
            <p:cNvPr id="12" name="矩形 11"/>
            <p:cNvSpPr/>
            <p:nvPr/>
          </p:nvSpPr>
          <p:spPr>
            <a:xfrm>
              <a:off x="9097" y="339"/>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3" name="图片 12" descr="阿里巴巴普惠体飞联达-2"/>
            <p:cNvPicPr>
              <a:picLocks noChangeAspect="1"/>
            </p:cNvPicPr>
            <p:nvPr/>
          </p:nvPicPr>
          <p:blipFill>
            <a:blip r:embed="rId3">
              <a:alphaModFix amt="73000"/>
            </a:blip>
            <a:srcRect t="35694" b="42565"/>
            <a:stretch>
              <a:fillRect/>
            </a:stretch>
          </p:blipFill>
          <p:spPr>
            <a:xfrm>
              <a:off x="9147" y="410"/>
              <a:ext cx="2181" cy="474"/>
            </a:xfrm>
            <a:prstGeom prst="rect">
              <a:avLst/>
            </a:prstGeom>
          </p:spPr>
        </p:pic>
        <p:cxnSp>
          <p:nvCxnSpPr>
            <p:cNvPr id="14" name="直接连接符 13"/>
            <p:cNvCxnSpPr/>
            <p:nvPr/>
          </p:nvCxnSpPr>
          <p:spPr>
            <a:xfrm>
              <a:off x="9117" y="1008"/>
              <a:ext cx="2239" cy="0"/>
            </a:xfrm>
            <a:prstGeom prst="line">
              <a:avLst/>
            </a:prstGeom>
            <a:ln w="31750" cap="rnd">
              <a:solidFill>
                <a:schemeClr val="accent2"/>
              </a:solidFill>
              <a:round/>
            </a:ln>
          </p:spPr>
          <p:style>
            <a:lnRef idx="0">
              <a:srgbClr val="FFFFFF"/>
            </a:lnRef>
            <a:fillRef idx="0">
              <a:srgbClr val="FFFFFF"/>
            </a:fillRef>
            <a:effectRef idx="0">
              <a:srgbClr val="FFFFFF"/>
            </a:effectRef>
            <a:fontRef idx="minor">
              <a:schemeClr val="tx1"/>
            </a:fontRef>
          </p:style>
        </p:cxnSp>
        <p:sp>
          <p:nvSpPr>
            <p:cNvPr id="16" name="文本框 15"/>
            <p:cNvSpPr txBox="1"/>
            <p:nvPr/>
          </p:nvSpPr>
          <p:spPr>
            <a:xfrm>
              <a:off x="9176" y="1036"/>
              <a:ext cx="2123" cy="594"/>
            </a:xfrm>
            <a:prstGeom prst="rect">
              <a:avLst/>
            </a:prstGeom>
            <a:noFill/>
          </p:spPr>
          <p:txBody>
            <a:bodyPr wrap="square" rtlCol="0">
              <a:noAutofit/>
            </a:bodyPr>
            <a:p>
              <a:pPr algn="ctr"/>
              <a:r>
                <a:rPr lang="en-US" altLang="zh-CN" sz="1200" b="1">
                  <a:solidFill>
                    <a:srgbClr val="ED7D31"/>
                  </a:solidFill>
                  <a:latin typeface="Gabriola" panose="04040605051002020D02" charset="0"/>
                  <a:cs typeface="Gabriola" panose="04040605051002020D02" charset="0"/>
                </a:rPr>
                <a:t>DR. FLOOR PAINT</a:t>
              </a:r>
              <a:endParaRPr lang="en-US" altLang="zh-CN" sz="1200" b="1">
                <a:solidFill>
                  <a:srgbClr val="ED7D31"/>
                </a:solidFill>
                <a:latin typeface="Gabriola" panose="04040605051002020D02" charset="0"/>
                <a:cs typeface="Gabriola" panose="04040605051002020D02" charset="0"/>
              </a:endParaRPr>
            </a:p>
            <a:p>
              <a:pPr algn="ctr"/>
              <a:r>
                <a:rPr lang="en-US" altLang="zh-CN" sz="1200" b="1">
                  <a:solidFill>
                    <a:srgbClr val="ED7D31"/>
                  </a:solidFill>
                  <a:latin typeface="Gabriola" panose="04040605051002020D02" charset="0"/>
                  <a:cs typeface="Gabriola" panose="04040605051002020D02" charset="0"/>
                </a:rPr>
                <a:t>LAB™</a:t>
              </a:r>
              <a:endParaRPr lang="en-US" altLang="zh-CN" sz="1200" b="1">
                <a:solidFill>
                  <a:srgbClr val="ED7D31"/>
                </a:solidFill>
                <a:latin typeface="Gabriola" panose="04040605051002020D02" charset="0"/>
                <a:cs typeface="Gabriola" panose="04040605051002020D02" charset="0"/>
              </a:endParaRPr>
            </a:p>
          </p:txBody>
        </p:sp>
        <p:cxnSp>
          <p:nvCxnSpPr>
            <p:cNvPr id="18" name="直接连接符 17"/>
            <p:cNvCxnSpPr/>
            <p:nvPr/>
          </p:nvCxnSpPr>
          <p:spPr>
            <a:xfrm>
              <a:off x="9114" y="1676"/>
              <a:ext cx="2245" cy="0"/>
            </a:xfrm>
            <a:prstGeom prst="line">
              <a:avLst/>
            </a:prstGeom>
            <a:ln w="31750" cap="sq" cmpd="dbl">
              <a:solidFill>
                <a:schemeClr val="accent2"/>
              </a:solidFill>
              <a:round/>
            </a:ln>
          </p:spPr>
          <p:style>
            <a:lnRef idx="0">
              <a:srgbClr val="FFFFFF"/>
            </a:lnRef>
            <a:fillRef idx="0">
              <a:srgbClr val="FFFFFF"/>
            </a:fillRef>
            <a:effectRef idx="0">
              <a:srgbClr val="FFFFFF"/>
            </a:effectRef>
            <a:fontRef idx="minor">
              <a:schemeClr val="tx1"/>
            </a:fontRef>
          </p:style>
        </p:cxnSp>
      </p:grpSp>
      <p:grpSp>
        <p:nvGrpSpPr>
          <p:cNvPr id="5" name="组合 4"/>
          <p:cNvGrpSpPr/>
          <p:nvPr/>
        </p:nvGrpSpPr>
        <p:grpSpPr>
          <a:xfrm>
            <a:off x="367030" y="10262235"/>
            <a:ext cx="6851650" cy="227965"/>
            <a:chOff x="578" y="16161"/>
            <a:chExt cx="10790" cy="359"/>
          </a:xfrm>
        </p:grpSpPr>
        <p:sp>
          <p:nvSpPr>
            <p:cNvPr id="9" name="文本框 8"/>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WB 301 approved on </a:t>
              </a:r>
              <a:r>
                <a:rPr lang="en-US" altLang="zh-CN" sz="800">
                  <a:latin typeface="微软雅黑" panose="020B0503020204020204" charset="-122"/>
                  <a:ea typeface="微软雅黑" panose="020B0503020204020204" charset="-122"/>
                  <a:sym typeface="+mn-ea"/>
                </a:rPr>
                <a:t>Monday, 23 March 2026, 13:55:22 P.M. UTC+8</a:t>
              </a:r>
              <a:endParaRPr lang="en-US" altLang="zh-CN" sz="800">
                <a:latin typeface="微软雅黑" panose="020B0503020204020204" charset="-122"/>
                <a:ea typeface="微软雅黑" panose="020B0503020204020204" charset="-122"/>
              </a:endParaRPr>
            </a:p>
          </p:txBody>
        </p:sp>
        <p:sp>
          <p:nvSpPr>
            <p:cNvPr id="11" name="文本框 10"/>
            <p:cNvSpPr txBox="1"/>
            <p:nvPr/>
          </p:nvSpPr>
          <p:spPr>
            <a:xfrm>
              <a:off x="9618" y="16161"/>
              <a:ext cx="1750" cy="359"/>
            </a:xfrm>
            <a:prstGeom prst="rect">
              <a:avLst/>
            </a:prstGeom>
            <a:noFill/>
          </p:spPr>
          <p:txBody>
            <a:bodyPr wrap="square" rtlCol="0">
              <a:noAutofit/>
            </a:bodyPr>
            <a:p>
              <a:pPr algn="r"/>
              <a:r>
                <a:rPr lang="en-US" altLang="zh-CN" sz="800" b="1">
                  <a:latin typeface="微软雅黑" panose="020B0503020204020204" charset="-122"/>
                  <a:ea typeface="微软雅黑" panose="020B0503020204020204" charset="-122"/>
                </a:rPr>
                <a:t>Page 4 of  4</a:t>
              </a:r>
              <a:endParaRPr lang="en-US" altLang="zh-CN" sz="800" b="1">
                <a:latin typeface="微软雅黑" panose="020B0503020204020204" charset="-122"/>
                <a:ea typeface="微软雅黑" panose="020B0503020204020204" charset="-122"/>
              </a:endParaRPr>
            </a:p>
          </p:txBody>
        </p:sp>
      </p:grpSp>
    </p:spTree>
  </p:cSld>
  <p:clrMapOvr>
    <a:masterClrMapping/>
  </p:clrMapOvr>
</p:sld>
</file>

<file path=ppt/tags/tag1.xml><?xml version="1.0" encoding="utf-8"?>
<p:tagLst xmlns:p="http://schemas.openxmlformats.org/presentationml/2006/main">
  <p:tag name="TABLE_ENDDRAG_ORIGIN_RECT" val="539*130"/>
  <p:tag name="TABLE_ENDDRAG_RECT" val="29*150*539*130"/>
</p:tagLst>
</file>

<file path=ppt/tags/tag2.xml><?xml version="1.0" encoding="utf-8"?>
<p:tagLst xmlns:p="http://schemas.openxmlformats.org/presentationml/2006/main">
  <p:tag name="TABLE_ENDDRAG_ORIGIN_RECT" val="539*130"/>
  <p:tag name="TABLE_ENDDRAG_RECT" val="29*150*539*130"/>
</p:tagLst>
</file>

<file path=ppt/tags/tag3.xml><?xml version="1.0" encoding="utf-8"?>
<p:tagLst xmlns:p="http://schemas.openxmlformats.org/presentationml/2006/main">
  <p:tag name="TABLE_ENDDRAG_ORIGIN_RECT" val="539*130"/>
  <p:tag name="TABLE_ENDDRAG_RECT" val="29*150*539*130"/>
</p:tagLst>
</file>

<file path=ppt/tags/tag4.xml><?xml version="1.0" encoding="utf-8"?>
<p:tagLst xmlns:p="http://schemas.openxmlformats.org/presentationml/2006/main">
  <p:tag name="TABLE_ENDDRAG_ORIGIN_RECT" val="539*130"/>
  <p:tag name="TABLE_ENDDRAG_RECT" val="29*150*539*130"/>
</p:tagLst>
</file>

<file path=ppt/tags/tag5.xml><?xml version="1.0" encoding="utf-8"?>
<p:tagLst xmlns:p="http://schemas.openxmlformats.org/presentationml/2006/main">
  <p:tag name="TABLE_ENDDRAG_ORIGIN_RECT" val="539*93"/>
  <p:tag name="TABLE_ENDDRAG_RECT" val="29*664*539*94"/>
</p:tagLst>
</file>

<file path=ppt/tags/tag6.xml><?xml version="1.0" encoding="utf-8"?>
<p:tagLst xmlns:p="http://schemas.openxmlformats.org/presentationml/2006/main">
  <p:tag name="TABLE_ENDDRAG_ORIGIN_RECT" val="539*130"/>
  <p:tag name="TABLE_ENDDRAG_RECT" val="29*150*539*130"/>
</p:tagLst>
</file>

<file path=ppt/tags/tag7.xml><?xml version="1.0" encoding="utf-8"?>
<p:tagLst xmlns:p="http://schemas.openxmlformats.org/presentationml/2006/main">
  <p:tag name="TABLE_ENDDRAG_ORIGIN_RECT" val="539*130"/>
  <p:tag name="TABLE_ENDDRAG_RECT" val="29*150*539*130"/>
</p:tagLst>
</file>

<file path=ppt/tags/tag8.xml><?xml version="1.0" encoding="utf-8"?>
<p:tagLst xmlns:p="http://schemas.openxmlformats.org/presentationml/2006/main">
  <p:tag name="resource_record_key" val="{&quot;29&quot;:[50000199,50052708]}"/>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7731</Words>
  <Application>WPS 演示</Application>
  <PresentationFormat/>
  <Paragraphs>195</Paragraphs>
  <Slides>4</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vt:i4>
      </vt:variant>
    </vt:vector>
  </HeadingPairs>
  <TitlesOfParts>
    <vt:vector size="12" baseType="lpstr">
      <vt:lpstr>Arial</vt:lpstr>
      <vt:lpstr>宋体</vt:lpstr>
      <vt:lpstr>Wingdings</vt:lpstr>
      <vt:lpstr>微软雅黑</vt:lpstr>
      <vt:lpstr>Gabriola</vt:lpstr>
      <vt:lpstr>Arial Unicode MS</vt:lpstr>
      <vt:lpstr>Calibri</vt:lpstr>
      <vt:lpstr>Office theme</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C H E N Q I</cp:lastModifiedBy>
  <cp:revision>13</cp:revision>
  <dcterms:created xsi:type="dcterms:W3CDTF">2026-01-09T06:05:00Z</dcterms:created>
  <dcterms:modified xsi:type="dcterms:W3CDTF">2026-03-26T08:26:40Z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wqlLaW5nc29mdCBQREYgdG8gV1BTIDExNQ</vt:lpwstr>
  </property>
  <property fmtid="{D5CDD505-2E9C-101B-9397-08002B2CF9AE}" pid="3" name="Created">
    <vt:filetime>2026-01-12T12:00:58Z</vt:filetime>
  </property>
  <property fmtid="{D5CDD505-2E9C-101B-9397-08002B2CF9AE}" pid="4" name="KSOProductBuildVer">
    <vt:lpwstr>2052-12.1.0.25222</vt:lpwstr>
  </property>
  <property fmtid="{D5CDD505-2E9C-101B-9397-08002B2CF9AE}" pid="5" name="ICV">
    <vt:lpwstr>DED7C7E3FE834E8A89D08DA248684A22_12</vt:lpwstr>
  </property>
</Properties>
</file>